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58" r:id="rId3"/>
    <p:sldId id="274" r:id="rId4"/>
    <p:sldId id="261" r:id="rId5"/>
    <p:sldId id="272" r:id="rId6"/>
    <p:sldId id="288" r:id="rId7"/>
    <p:sldId id="289" r:id="rId8"/>
    <p:sldId id="290" r:id="rId9"/>
    <p:sldId id="292" r:id="rId10"/>
    <p:sldId id="293" r:id="rId11"/>
    <p:sldId id="295" r:id="rId12"/>
    <p:sldId id="296" r:id="rId13"/>
    <p:sldId id="280" r:id="rId14"/>
    <p:sldId id="276" r:id="rId15"/>
    <p:sldId id="282" r:id="rId16"/>
    <p:sldId id="284" r:id="rId17"/>
    <p:sldId id="297" r:id="rId18"/>
    <p:sldId id="298" r:id="rId19"/>
    <p:sldId id="301" r:id="rId20"/>
    <p:sldId id="300" r:id="rId21"/>
    <p:sldId id="303" r:id="rId22"/>
    <p:sldId id="299" r:id="rId23"/>
    <p:sldId id="302"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nko Yamashita" initials="J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10" autoAdjust="0"/>
    <p:restoredTop sz="83430" autoAdjust="0"/>
  </p:normalViewPr>
  <p:slideViewPr>
    <p:cSldViewPr snapToGrid="0">
      <p:cViewPr varScale="1">
        <p:scale>
          <a:sx n="53" d="100"/>
          <a:sy n="53" d="100"/>
        </p:scale>
        <p:origin x="1548" y="84"/>
      </p:cViewPr>
      <p:guideLst/>
    </p:cSldViewPr>
  </p:slideViewPr>
  <p:notesTextViewPr>
    <p:cViewPr>
      <p:scale>
        <a:sx n="1" d="1"/>
        <a:sy n="1" d="1"/>
      </p:scale>
      <p:origin x="0" y="0"/>
    </p:cViewPr>
  </p:notesTextViewPr>
  <p:sorterViewPr>
    <p:cViewPr>
      <p:scale>
        <a:sx n="100" d="100"/>
        <a:sy n="100" d="100"/>
      </p:scale>
      <p:origin x="0" y="-3414"/>
    </p:cViewPr>
  </p:sorterViewPr>
  <p:notesViewPr>
    <p:cSldViewPr snapToGrid="0">
      <p:cViewPr varScale="1">
        <p:scale>
          <a:sx n="70" d="100"/>
          <a:sy n="70" d="100"/>
        </p:scale>
        <p:origin x="22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0EA373-9ED2-4FEC-99CD-2FFB79344149}" type="datetimeFigureOut">
              <a:rPr kumimoji="1" lang="ja-JP" altLang="en-US" smtClean="0"/>
              <a:t>2017/2/27</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0A7EE0-A428-47B5-8A66-5EA04F84BBF4}" type="slidenum">
              <a:rPr kumimoji="1" lang="ja-JP" altLang="en-US" smtClean="0"/>
              <a:t>‹#›</a:t>
            </a:fld>
            <a:endParaRPr kumimoji="1" lang="ja-JP" altLang="en-US"/>
          </a:p>
        </p:txBody>
      </p:sp>
    </p:spTree>
    <p:extLst>
      <p:ext uri="{BB962C8B-B14F-4D97-AF65-F5344CB8AC3E}">
        <p14:creationId xmlns:p14="http://schemas.microsoft.com/office/powerpoint/2010/main" val="594569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4953112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6565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08BBA63-9AC2-47BC-AFDA-AA025DAA87A0}" type="slidenum">
              <a:rPr lang="en-GB" smtClean="0"/>
              <a:pPr/>
              <a:t>10</a:t>
            </a:fld>
            <a:endParaRPr lang="en-GB"/>
          </a:p>
        </p:txBody>
      </p:sp>
    </p:spTree>
    <p:extLst>
      <p:ext uri="{BB962C8B-B14F-4D97-AF65-F5344CB8AC3E}">
        <p14:creationId xmlns:p14="http://schemas.microsoft.com/office/powerpoint/2010/main" val="160421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08BBA63-9AC2-47BC-AFDA-AA025DAA87A0}" type="slidenum">
              <a:rPr lang="en-GB" smtClean="0"/>
              <a:pPr/>
              <a:t>11</a:t>
            </a:fld>
            <a:endParaRPr lang="en-GB"/>
          </a:p>
        </p:txBody>
      </p:sp>
    </p:spTree>
    <p:extLst>
      <p:ext uri="{BB962C8B-B14F-4D97-AF65-F5344CB8AC3E}">
        <p14:creationId xmlns:p14="http://schemas.microsoft.com/office/powerpoint/2010/main" val="3247303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08BBA63-9AC2-47BC-AFDA-AA025DAA87A0}" type="slidenum">
              <a:rPr lang="en-GB" smtClean="0"/>
              <a:pPr/>
              <a:t>12</a:t>
            </a:fld>
            <a:endParaRPr lang="en-GB"/>
          </a:p>
        </p:txBody>
      </p:sp>
    </p:spTree>
    <p:extLst>
      <p:ext uri="{BB962C8B-B14F-4D97-AF65-F5344CB8AC3E}">
        <p14:creationId xmlns:p14="http://schemas.microsoft.com/office/powerpoint/2010/main" val="1325409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latin typeface="AR P丸ゴシック体M" panose="020B0600010101010101" pitchFamily="50" charset="-128"/>
                <a:ea typeface="AR P丸ゴシック体M" panose="020B0600010101010101" pitchFamily="50" charset="-128"/>
              </a:rPr>
              <a:t>仁川市の特徴を中心にお話を伺いました。</a:t>
            </a:r>
            <a:endParaRPr kumimoji="1" lang="en-US" altLang="ja-JP" sz="2000" dirty="0">
              <a:latin typeface="AR P丸ゴシック体M" panose="020B0600010101010101" pitchFamily="50" charset="-128"/>
              <a:ea typeface="AR P丸ゴシック体M" panose="020B0600010101010101" pitchFamily="50" charset="-128"/>
            </a:endParaRPr>
          </a:p>
          <a:p>
            <a:r>
              <a:rPr lang="ja-JP" altLang="en-US" sz="2000" dirty="0">
                <a:latin typeface="AR P丸ゴシック体M" panose="020B0600010101010101" pitchFamily="50" charset="-128"/>
                <a:ea typeface="AR P丸ゴシック体M" panose="020B0600010101010101" pitchFamily="50" charset="-128"/>
              </a:rPr>
              <a:t>他の都市に比べ高齢率が約</a:t>
            </a:r>
            <a:r>
              <a:rPr lang="en-US" altLang="ja-JP" sz="2000" dirty="0">
                <a:latin typeface="AR P丸ゴシック体M" panose="020B0600010101010101" pitchFamily="50" charset="-128"/>
                <a:ea typeface="AR P丸ゴシック体M" panose="020B0600010101010101" pitchFamily="50" charset="-128"/>
              </a:rPr>
              <a:t>10</a:t>
            </a:r>
            <a:r>
              <a:rPr lang="ja-JP" altLang="en-US" sz="2000" dirty="0">
                <a:latin typeface="AR P丸ゴシック体M" panose="020B0600010101010101" pitchFamily="50" charset="-128"/>
                <a:ea typeface="AR P丸ゴシック体M" panose="020B0600010101010101" pitchFamily="50" charset="-128"/>
              </a:rPr>
              <a:t>％と低く、家族ケア、ひとり親支援などに力を入れている。印象的だったのは</a:t>
            </a:r>
            <a:r>
              <a:rPr lang="en-US" altLang="ja-JP" sz="2000" dirty="0">
                <a:latin typeface="AR P丸ゴシック体M" panose="020B0600010101010101" pitchFamily="50" charset="-128"/>
                <a:ea typeface="AR P丸ゴシック体M" panose="020B0600010101010101" pitchFamily="50" charset="-128"/>
              </a:rPr>
              <a:t>…</a:t>
            </a:r>
          </a:p>
          <a:p>
            <a:r>
              <a:rPr lang="ja-JP" altLang="en-US" sz="2000" dirty="0">
                <a:latin typeface="AR P丸ゴシック体M" panose="020B0600010101010101" pitchFamily="50" charset="-128"/>
                <a:ea typeface="AR P丸ゴシック体M" panose="020B0600010101010101" pitchFamily="50" charset="-128"/>
              </a:rPr>
              <a:t>「共同育児わけ合う場所」</a:t>
            </a:r>
          </a:p>
          <a:p>
            <a:r>
              <a:rPr lang="ja-JP" altLang="en-US" sz="2000" dirty="0">
                <a:latin typeface="AR P丸ゴシック体M" panose="020B0600010101010101" pitchFamily="50" charset="-128"/>
                <a:ea typeface="AR P丸ゴシック体M" panose="020B0600010101010101" pitchFamily="50" charset="-128"/>
              </a:rPr>
              <a:t>⇒健康家庭支援センターと多文化家族支援センターの統合を進めている</a:t>
            </a:r>
          </a:p>
          <a:p>
            <a:r>
              <a:rPr lang="ja-JP" altLang="en-US" sz="2000" dirty="0">
                <a:latin typeface="AR P丸ゴシック体M" panose="020B0600010101010101" pitchFamily="50" charset="-128"/>
                <a:ea typeface="AR P丸ゴシック体M" panose="020B0600010101010101" pitchFamily="50" charset="-128"/>
              </a:rPr>
              <a:t>⇒親が子どもを連れて遊んだり、教育をするところである　</a:t>
            </a:r>
          </a:p>
          <a:p>
            <a:endParaRPr kumimoji="1" lang="ja-JP" altLang="en-US" dirty="0"/>
          </a:p>
        </p:txBody>
      </p:sp>
    </p:spTree>
    <p:extLst>
      <p:ext uri="{BB962C8B-B14F-4D97-AF65-F5344CB8AC3E}">
        <p14:creationId xmlns:p14="http://schemas.microsoft.com/office/powerpoint/2010/main" val="351526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ja-JP" altLang="en-US" sz="2400" dirty="0">
                <a:latin typeface="AR P丸ゴシック体M" panose="020B0600010101010101" pitchFamily="50" charset="-128"/>
                <a:ea typeface="AR P丸ゴシック体M" panose="020B0600010101010101" pitchFamily="50" charset="-128"/>
              </a:rPr>
              <a:t>入所待ちは</a:t>
            </a:r>
            <a:r>
              <a:rPr lang="en-US" altLang="ja-JP" sz="2400" dirty="0">
                <a:latin typeface="AR P丸ゴシック体M" panose="020B0600010101010101" pitchFamily="50" charset="-128"/>
                <a:ea typeface="AR P丸ゴシック体M" panose="020B0600010101010101" pitchFamily="50" charset="-128"/>
              </a:rPr>
              <a:t>1</a:t>
            </a:r>
            <a:r>
              <a:rPr lang="ja-JP" altLang="en-US" sz="2400" dirty="0">
                <a:latin typeface="AR P丸ゴシック体M" panose="020B0600010101010101" pitchFamily="50" charset="-128"/>
                <a:ea typeface="AR P丸ゴシック体M" panose="020B0600010101010101" pitchFamily="50" charset="-128"/>
              </a:rPr>
              <a:t>～</a:t>
            </a:r>
            <a:r>
              <a:rPr lang="en-US" altLang="ja-JP" sz="2400" dirty="0">
                <a:latin typeface="AR P丸ゴシック体M" panose="020B0600010101010101" pitchFamily="50" charset="-128"/>
                <a:ea typeface="AR P丸ゴシック体M" panose="020B0600010101010101" pitchFamily="50" charset="-128"/>
              </a:rPr>
              <a:t>2</a:t>
            </a:r>
            <a:r>
              <a:rPr lang="ja-JP" altLang="en-US" sz="2400" dirty="0">
                <a:latin typeface="AR P丸ゴシック体M" panose="020B0600010101010101" pitchFamily="50" charset="-128"/>
                <a:ea typeface="AR P丸ゴシック体M" panose="020B0600010101010101" pitchFamily="50" charset="-128"/>
              </a:rPr>
              <a:t>年。生活保護など特別な理由がある方を優先している。入所条件は各施設で決定、国での規定は特にないということです。</a:t>
            </a:r>
          </a:p>
          <a:p>
            <a:pPr marL="0" marR="0" lvl="0" indent="0" defTabSz="457200" eaLnBrk="1" fontAlgn="auto" latinLnBrk="0" hangingPunct="1">
              <a:lnSpc>
                <a:spcPct val="117999"/>
              </a:lnSpc>
              <a:spcBef>
                <a:spcPts val="0"/>
              </a:spcBef>
              <a:spcAft>
                <a:spcPts val="0"/>
              </a:spcAft>
              <a:buClrTx/>
              <a:buSzTx/>
              <a:buFontTx/>
              <a:buNone/>
              <a:tabLst/>
              <a:defRPr/>
            </a:pPr>
            <a:r>
              <a:rPr lang="ja-JP" altLang="en-US" sz="2400" dirty="0">
                <a:latin typeface="AR P丸ゴシック体M" panose="020B0600010101010101" pitchFamily="50" charset="-128"/>
                <a:ea typeface="AR P丸ゴシック体M" panose="020B0600010101010101" pitchFamily="50" charset="-128"/>
              </a:rPr>
              <a:t>デイケアサービスは夜</a:t>
            </a:r>
            <a:r>
              <a:rPr lang="en-US" altLang="ja-JP" sz="2400" dirty="0">
                <a:latin typeface="AR P丸ゴシック体M" panose="020B0600010101010101" pitchFamily="50" charset="-128"/>
                <a:ea typeface="AR P丸ゴシック体M" panose="020B0600010101010101" pitchFamily="50" charset="-128"/>
              </a:rPr>
              <a:t>7</a:t>
            </a:r>
            <a:r>
              <a:rPr lang="ja-JP" altLang="en-US" sz="2400" dirty="0">
                <a:latin typeface="AR P丸ゴシック体M" panose="020B0600010101010101" pitchFamily="50" charset="-128"/>
                <a:ea typeface="AR P丸ゴシック体M" panose="020B0600010101010101" pitchFamily="50" charset="-128"/>
              </a:rPr>
              <a:t>時まで。一般に利用者はお昼と晩の</a:t>
            </a:r>
            <a:r>
              <a:rPr lang="en-US" altLang="ja-JP" sz="2400" dirty="0">
                <a:latin typeface="AR P丸ゴシック体M" panose="020B0600010101010101" pitchFamily="50" charset="-128"/>
                <a:ea typeface="AR P丸ゴシック体M" panose="020B0600010101010101" pitchFamily="50" charset="-128"/>
              </a:rPr>
              <a:t>2</a:t>
            </a:r>
            <a:r>
              <a:rPr lang="ja-JP" altLang="en-US" sz="2400" dirty="0">
                <a:latin typeface="AR P丸ゴシック体M" panose="020B0600010101010101" pitchFamily="50" charset="-128"/>
                <a:ea typeface="AR P丸ゴシック体M" panose="020B0600010101010101" pitchFamily="50" charset="-128"/>
              </a:rPr>
              <a:t>食をすませ帰宅します。</a:t>
            </a:r>
            <a:endParaRPr kumimoji="1" lang="ja-JP" altLang="en-US" sz="2400" dirty="0">
              <a:latin typeface="AR P丸ゴシック体M" panose="020B0600010101010101" pitchFamily="50" charset="-128"/>
              <a:ea typeface="AR P丸ゴシック体M" panose="020B0600010101010101" pitchFamily="50" charset="-128"/>
            </a:endParaRPr>
          </a:p>
          <a:p>
            <a:pPr marL="0" marR="0" lvl="0" indent="0" defTabSz="457200" eaLnBrk="1" fontAlgn="auto" latinLnBrk="0" hangingPunct="1">
              <a:lnSpc>
                <a:spcPct val="117999"/>
              </a:lnSpc>
              <a:spcBef>
                <a:spcPts val="0"/>
              </a:spcBef>
              <a:spcAft>
                <a:spcPts val="0"/>
              </a:spcAft>
              <a:buClrTx/>
              <a:buSzTx/>
              <a:buFontTx/>
              <a:buNone/>
              <a:tabLst/>
              <a:defRPr/>
            </a:pPr>
            <a:r>
              <a:rPr lang="ja-JP" altLang="en-US" sz="2400" dirty="0">
                <a:latin typeface="AR P丸ゴシック体M" panose="020B0600010101010101" pitchFamily="50" charset="-128"/>
                <a:ea typeface="AR P丸ゴシック体M" panose="020B0600010101010101" pitchFamily="50" charset="-128"/>
              </a:rPr>
              <a:t>この保育園の</a:t>
            </a:r>
            <a:r>
              <a:rPr lang="en-US" altLang="ja-JP" sz="2400" dirty="0">
                <a:latin typeface="AR P丸ゴシック体M" panose="020B0600010101010101" pitchFamily="50" charset="-128"/>
                <a:ea typeface="AR P丸ゴシック体M" panose="020B0600010101010101" pitchFamily="50" charset="-128"/>
              </a:rPr>
              <a:t>61</a:t>
            </a:r>
            <a:r>
              <a:rPr lang="ja-JP" altLang="en-US" sz="2400" dirty="0">
                <a:latin typeface="AR P丸ゴシック体M" panose="020B0600010101010101" pitchFamily="50" charset="-128"/>
                <a:ea typeface="AR P丸ゴシック体M" panose="020B0600010101010101" pitchFamily="50" charset="-128"/>
              </a:rPr>
              <a:t>名の保護者対象にアンケート調査された結果をお話しいただきました。</a:t>
            </a:r>
            <a:r>
              <a:rPr lang="ja-JP" altLang="ja-JP" sz="2400" dirty="0">
                <a:latin typeface="AR P丸ゴシック体M" panose="020B0600010101010101" pitchFamily="50" charset="-128"/>
                <a:ea typeface="AR P丸ゴシック体M" panose="020B0600010101010101" pitchFamily="50" charset="-128"/>
              </a:rPr>
              <a:t>ダブルケアの状況は</a:t>
            </a:r>
            <a:r>
              <a:rPr lang="en-US" altLang="ja-JP" sz="2400" dirty="0">
                <a:latin typeface="AR P丸ゴシック体M" panose="020B0600010101010101" pitchFamily="50" charset="-128"/>
                <a:ea typeface="AR P丸ゴシック体M" panose="020B0600010101010101" pitchFamily="50" charset="-128"/>
              </a:rPr>
              <a:t>61</a:t>
            </a:r>
            <a:r>
              <a:rPr lang="ja-JP" altLang="ja-JP" sz="2400" dirty="0">
                <a:latin typeface="AR P丸ゴシック体M" panose="020B0600010101010101" pitchFamily="50" charset="-128"/>
                <a:ea typeface="AR P丸ゴシック体M" panose="020B0600010101010101" pitchFamily="50" charset="-128"/>
              </a:rPr>
              <a:t>名のなか</a:t>
            </a:r>
            <a:r>
              <a:rPr lang="en-US" altLang="ja-JP" sz="2400" dirty="0">
                <a:latin typeface="AR P丸ゴシック体M" panose="020B0600010101010101" pitchFamily="50" charset="-128"/>
                <a:ea typeface="AR P丸ゴシック体M" panose="020B0600010101010101" pitchFamily="50" charset="-128"/>
              </a:rPr>
              <a:t>16</a:t>
            </a:r>
            <a:r>
              <a:rPr lang="ja-JP" altLang="ja-JP" sz="2400" dirty="0">
                <a:latin typeface="AR P丸ゴシック体M" panose="020B0600010101010101" pitchFamily="50" charset="-128"/>
                <a:ea typeface="AR P丸ゴシック体M" panose="020B0600010101010101" pitchFamily="50" charset="-128"/>
              </a:rPr>
              <a:t>名がダブルケア中</a:t>
            </a:r>
            <a:r>
              <a:rPr lang="ja-JP" altLang="en-US" sz="2400" dirty="0">
                <a:latin typeface="AR P丸ゴシック体M" panose="020B0600010101010101" pitchFamily="50" charset="-128"/>
                <a:ea typeface="AR P丸ゴシック体M" panose="020B0600010101010101" pitchFamily="50" charset="-128"/>
              </a:rPr>
              <a:t>。親の手助けをもらって子どもを育てている家庭が</a:t>
            </a:r>
            <a:r>
              <a:rPr lang="ja-JP" altLang="en-US" sz="2400" dirty="0" err="1">
                <a:latin typeface="AR P丸ゴシック体M" panose="020B0600010101010101" pitchFamily="50" charset="-128"/>
                <a:ea typeface="AR P丸ゴシック体M" panose="020B0600010101010101" pitchFamily="50" charset="-128"/>
              </a:rPr>
              <a:t>ほ</a:t>
            </a:r>
            <a:r>
              <a:rPr lang="ja-JP" altLang="en-US" sz="2400" dirty="0">
                <a:latin typeface="AR P丸ゴシック体M" panose="020B0600010101010101" pitchFamily="50" charset="-128"/>
                <a:ea typeface="AR P丸ゴシック体M" panose="020B0600010101010101" pitchFamily="50" charset="-128"/>
              </a:rPr>
              <a:t>とんであり、ダブルケアによって大変な家庭はほんの少しだという結果だったそうです。</a:t>
            </a:r>
            <a:endParaRPr kumimoji="1" lang="ja-JP" altLang="en-US" sz="2400" dirty="0">
              <a:latin typeface="AR P丸ゴシック体M" panose="020B0600010101010101" pitchFamily="50" charset="-128"/>
              <a:ea typeface="AR P丸ゴシック体M" panose="020B0600010101010101" pitchFamily="50" charset="-128"/>
            </a:endParaRPr>
          </a:p>
          <a:p>
            <a:endParaRPr kumimoji="1" lang="ja-JP" altLang="en-US" dirty="0"/>
          </a:p>
        </p:txBody>
      </p:sp>
    </p:spTree>
    <p:extLst>
      <p:ext uri="{BB962C8B-B14F-4D97-AF65-F5344CB8AC3E}">
        <p14:creationId xmlns:p14="http://schemas.microsoft.com/office/powerpoint/2010/main" val="3024703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400" dirty="0">
                <a:latin typeface="AR P丸ゴシック体M" panose="020B0600010101010101" pitchFamily="50" charset="-128"/>
                <a:ea typeface="AR P丸ゴシック体M" panose="020B0600010101010101" pitchFamily="50" charset="-128"/>
              </a:rPr>
              <a:t>ケアする仕事をしている女性をケアする施設。</a:t>
            </a:r>
            <a:endParaRPr kumimoji="1" lang="en-US" altLang="ja-JP" sz="2400" dirty="0">
              <a:latin typeface="AR P丸ゴシック体M" panose="020B0600010101010101" pitchFamily="50" charset="-128"/>
              <a:ea typeface="AR P丸ゴシック体M" panose="020B0600010101010101" pitchFamily="50" charset="-128"/>
            </a:endParaRPr>
          </a:p>
          <a:p>
            <a:r>
              <a:rPr lang="ja-JP" altLang="en-US" sz="2400" dirty="0">
                <a:latin typeface="AR P丸ゴシック体M" panose="020B0600010101010101" pitchFamily="50" charset="-128"/>
                <a:ea typeface="AR P丸ゴシック体M" panose="020B0600010101010101" pitchFamily="50" charset="-128"/>
              </a:rPr>
              <a:t>ビルの</a:t>
            </a:r>
            <a:r>
              <a:rPr lang="en-US" altLang="ja-JP" sz="2400" dirty="0">
                <a:latin typeface="AR P丸ゴシック体M" panose="020B0600010101010101" pitchFamily="50" charset="-128"/>
                <a:ea typeface="AR P丸ゴシック体M" panose="020B0600010101010101" pitchFamily="50" charset="-128"/>
              </a:rPr>
              <a:t>4</a:t>
            </a:r>
            <a:r>
              <a:rPr lang="ja-JP" altLang="en-US" sz="2400" dirty="0">
                <a:latin typeface="AR P丸ゴシック体M" panose="020B0600010101010101" pitchFamily="50" charset="-128"/>
                <a:ea typeface="AR P丸ゴシック体M" panose="020B0600010101010101" pitchFamily="50" charset="-128"/>
              </a:rPr>
              <a:t>階フロアをリノベーションしたステキな場所でした。</a:t>
            </a:r>
            <a:endParaRPr kumimoji="1" lang="ja-JP" altLang="en-US" sz="2400" dirty="0">
              <a:latin typeface="AR P丸ゴシック体M" panose="020B0600010101010101" pitchFamily="50" charset="-128"/>
              <a:ea typeface="AR P丸ゴシック体M" panose="020B0600010101010101" pitchFamily="50" charset="-128"/>
            </a:endParaRPr>
          </a:p>
          <a:p>
            <a:r>
              <a:rPr kumimoji="1" lang="ja-JP" altLang="en-US" sz="2400" dirty="0">
                <a:latin typeface="AR P丸ゴシック体M" panose="020B0600010101010101" pitchFamily="50" charset="-128"/>
                <a:ea typeface="AR P丸ゴシック体M" panose="020B0600010101010101" pitchFamily="50" charset="-128"/>
              </a:rPr>
              <a:t>施設見学の後には施設内会場にて女性連合会の方々との交流会が行われました。</a:t>
            </a:r>
            <a:endParaRPr kumimoji="1" lang="en-US" altLang="ja-JP" sz="2400" dirty="0">
              <a:latin typeface="AR P丸ゴシック体M" panose="020B0600010101010101" pitchFamily="50" charset="-128"/>
              <a:ea typeface="AR P丸ゴシック体M" panose="020B0600010101010101" pitchFamily="50" charset="-128"/>
            </a:endParaRPr>
          </a:p>
          <a:p>
            <a:r>
              <a:rPr lang="ja-JP" altLang="en-US" sz="2400" dirty="0">
                <a:latin typeface="AR P丸ゴシック体M" panose="020B0600010101010101" pitchFamily="50" charset="-128"/>
                <a:ea typeface="AR P丸ゴシック体M" panose="020B0600010101010101" pitchFamily="50" charset="-128"/>
              </a:rPr>
              <a:t>女性連合の成り立ちや特徴、事業内容の説明をしていただき、活発な意見交換がされました。</a:t>
            </a:r>
            <a:endParaRPr lang="en-US" altLang="ja-JP" sz="2400" dirty="0">
              <a:latin typeface="AR P丸ゴシック体M" panose="020B0600010101010101" pitchFamily="50" charset="-128"/>
              <a:ea typeface="AR P丸ゴシック体M" panose="020B0600010101010101" pitchFamily="50" charset="-128"/>
            </a:endParaRPr>
          </a:p>
          <a:p>
            <a:endParaRPr kumimoji="1" lang="ja-JP" altLang="en-US" dirty="0"/>
          </a:p>
        </p:txBody>
      </p:sp>
    </p:spTree>
    <p:extLst>
      <p:ext uri="{BB962C8B-B14F-4D97-AF65-F5344CB8AC3E}">
        <p14:creationId xmlns:p14="http://schemas.microsoft.com/office/powerpoint/2010/main" val="4153124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2400" dirty="0"/>
              <a:t>韓国初の公共の産後ケア施設</a:t>
            </a:r>
            <a:endParaRPr lang="en-US" altLang="ja-JP" sz="2400" dirty="0"/>
          </a:p>
          <a:p>
            <a:r>
              <a:rPr kumimoji="1" lang="ja-JP" altLang="en-US" sz="2400" dirty="0"/>
              <a:t>２０１４年開所</a:t>
            </a:r>
            <a:r>
              <a:rPr lang="ja-JP" altLang="en-US" sz="2400" dirty="0"/>
              <a:t>。</a:t>
            </a:r>
            <a:r>
              <a:rPr kumimoji="1" lang="ja-JP" altLang="en-US" sz="2400" dirty="0"/>
              <a:t>妊娠～出産直後の女性の健康管理と、</a:t>
            </a:r>
            <a:br>
              <a:rPr kumimoji="1" lang="en-US" altLang="ja-JP" sz="2400" dirty="0"/>
            </a:br>
            <a:r>
              <a:rPr kumimoji="1" lang="ja-JP" altLang="en-US" sz="2400" dirty="0"/>
              <a:t>新生児のケアのための公共施設の概要</a:t>
            </a:r>
            <a:br>
              <a:rPr kumimoji="1" lang="en-US" altLang="ja-JP" sz="2400" dirty="0"/>
            </a:br>
            <a:endParaRPr kumimoji="1" lang="ja-JP" altLang="en-US" dirty="0"/>
          </a:p>
        </p:txBody>
      </p:sp>
    </p:spTree>
    <p:extLst>
      <p:ext uri="{BB962C8B-B14F-4D97-AF65-F5344CB8AC3E}">
        <p14:creationId xmlns:p14="http://schemas.microsoft.com/office/powerpoint/2010/main" val="2777768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en-US" altLang="ja-JP" sz="2400" dirty="0"/>
            </a:br>
            <a:endParaRPr kumimoji="1" lang="ja-JP" altLang="en-US" dirty="0"/>
          </a:p>
        </p:txBody>
      </p:sp>
    </p:spTree>
    <p:extLst>
      <p:ext uri="{BB962C8B-B14F-4D97-AF65-F5344CB8AC3E}">
        <p14:creationId xmlns:p14="http://schemas.microsoft.com/office/powerpoint/2010/main" val="2889665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2400" dirty="0">
                <a:latin typeface="AR P丸ゴシック体M" panose="020B0600010101010101" pitchFamily="50" charset="-128"/>
                <a:ea typeface="AR P丸ゴシック体M" panose="020B0600010101010101" pitchFamily="50" charset="-128"/>
              </a:rPr>
              <a:t>健康家庭・多文化家族支援センターの統合サービスについて、チェ・ジェソン先生（非常勤センター長）から、ご説明をいただきました。</a:t>
            </a:r>
            <a:endParaRPr kumimoji="1" lang="ja-JP" altLang="en-US" sz="2400" dirty="0">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2785867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08BBA63-9AC2-47BC-AFDA-AA025DAA87A0}" type="slidenum">
              <a:rPr lang="en-GB" smtClean="0"/>
              <a:pPr/>
              <a:t>19</a:t>
            </a:fld>
            <a:endParaRPr lang="en-GB"/>
          </a:p>
        </p:txBody>
      </p:sp>
    </p:spTree>
    <p:extLst>
      <p:ext uri="{BB962C8B-B14F-4D97-AF65-F5344CB8AC3E}">
        <p14:creationId xmlns:p14="http://schemas.microsoft.com/office/powerpoint/2010/main" val="300588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現在、日本韓国をはじめとする東アジアでは、</a:t>
            </a:r>
            <a:r>
              <a:rPr lang="ja-JP" altLang="ja-JP" dirty="0"/>
              <a:t>高齢化、生活習慣病（糖尿病など）の増加</a:t>
            </a:r>
            <a:r>
              <a:rPr lang="ja-JP" altLang="en-US" dirty="0"/>
              <a:t>、</a:t>
            </a:r>
            <a:r>
              <a:rPr lang="ja-JP" altLang="ja-JP" dirty="0"/>
              <a:t>若年認知症の増加と並行して、晩婚化・晩産化、少子化が進行。</a:t>
            </a:r>
            <a:r>
              <a:rPr lang="ja-JP" altLang="en-US" dirty="0"/>
              <a:t>かつては、子育てがひと段落してから親の介護を行っていましたが、晩婚化・晩産化により、子育てと同じ時期に介護がやってくるようになってきているのです。これをダブルケアと呼びます。親を支える兄弟数が減少していることから、</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かつてよりも、当事者の抱える精神的・肉体的負担は増加しているのです。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a:t>ダブルケアの問題を、家族形成のグローバル化の中で、晩婚化、超少子化、高齢化が同時進行する</a:t>
            </a:r>
            <a:r>
              <a:rPr lang="ja-JP" altLang="ja-JP" b="1" u="sng" dirty="0"/>
              <a:t>東アジア社会が共有する新たな社会的リスク</a:t>
            </a:r>
            <a:r>
              <a:rPr lang="ja-JP" altLang="ja-JP" dirty="0"/>
              <a:t>としてとらえ</a:t>
            </a:r>
            <a:r>
              <a:rPr lang="ja-JP" altLang="en-US" dirty="0"/>
              <a:t>ました。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a:t>類似の人口学的、政策的、文化的背景を共有する韓国と日本の実践を比較することは、今台頭するダブルケアという社会問題にいかに対応できるのかを、</a:t>
            </a:r>
            <a:r>
              <a:rPr lang="ja-JP" altLang="ja-JP" b="1" u="sng" dirty="0"/>
              <a:t>現場から共に考える機会</a:t>
            </a:r>
            <a:r>
              <a:rPr lang="ja-JP" altLang="ja-JP" dirty="0"/>
              <a:t>となる。</a:t>
            </a:r>
            <a:endParaRPr lang="en-US" altLang="ja-JP" dirty="0"/>
          </a:p>
          <a:p>
            <a:endParaRPr kumimoji="1" lang="ja-JP" altLang="en-US" dirty="0"/>
          </a:p>
        </p:txBody>
      </p:sp>
    </p:spTree>
    <p:extLst>
      <p:ext uri="{BB962C8B-B14F-4D97-AF65-F5344CB8AC3E}">
        <p14:creationId xmlns:p14="http://schemas.microsoft.com/office/powerpoint/2010/main" val="553877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99316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93579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57616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2492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8965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sz="1400" dirty="0" err="1"/>
              <a:t>なおこのプロジェクトは、国の科学研究費と、横浜国大アジア経済社会研究センターの研究支援を受けており</a:t>
            </a:r>
            <a:r>
              <a:rPr sz="1400" dirty="0"/>
              <a:t>、</a:t>
            </a:r>
          </a:p>
          <a:p>
            <a:pPr defTabSz="914400">
              <a:lnSpc>
                <a:spcPct val="100000"/>
              </a:lnSpc>
              <a:defRPr sz="1200">
                <a:latin typeface="Calibri"/>
                <a:ea typeface="Calibri"/>
                <a:cs typeface="Calibri"/>
                <a:sym typeface="Calibri"/>
              </a:defRPr>
            </a:pPr>
            <a:r>
              <a:rPr sz="1400" dirty="0" err="1"/>
              <a:t>研究メンバーは、相馬・山下、そして香港、韓国、台湾の共同研究チームです</a:t>
            </a:r>
            <a:r>
              <a:rPr sz="1400" dirty="0"/>
              <a:t>。</a:t>
            </a:r>
          </a:p>
          <a:p>
            <a:pPr defTabSz="914400">
              <a:lnSpc>
                <a:spcPct val="100000"/>
              </a:lnSpc>
              <a:defRPr sz="1200">
                <a:latin typeface="Calibri"/>
                <a:ea typeface="Calibri"/>
                <a:cs typeface="Calibri"/>
                <a:sym typeface="Calibri"/>
              </a:defRPr>
            </a:pPr>
            <a:endParaRPr sz="1400" dirty="0"/>
          </a:p>
          <a:p>
            <a:pPr defTabSz="914400">
              <a:lnSpc>
                <a:spcPct val="100000"/>
              </a:lnSpc>
              <a:defRPr sz="1200">
                <a:latin typeface="Calibri"/>
                <a:ea typeface="Calibri"/>
                <a:cs typeface="Calibri"/>
                <a:sym typeface="Calibri"/>
              </a:defRPr>
            </a:pPr>
            <a:r>
              <a:rPr sz="1400" dirty="0" err="1"/>
              <a:t>調査研究にあたっては</a:t>
            </a:r>
            <a:r>
              <a:rPr sz="1400" dirty="0"/>
              <a:t>、</a:t>
            </a:r>
            <a:r>
              <a:rPr lang="ja-JP" altLang="en-US" sz="1400" dirty="0"/>
              <a:t>私たち</a:t>
            </a:r>
            <a:r>
              <a:rPr lang="en-US" altLang="ja-JP" sz="1400" dirty="0"/>
              <a:t>NPO</a:t>
            </a:r>
            <a:r>
              <a:rPr lang="ja-JP" altLang="en-US" sz="1400" dirty="0"/>
              <a:t>の持っているネットワークも活用し、</a:t>
            </a:r>
            <a:r>
              <a:rPr sz="1400" dirty="0" err="1"/>
              <a:t>NPO法人マミーズサミット全国ネット</a:t>
            </a:r>
            <a:r>
              <a:rPr lang="ja-JP" altLang="en-US" sz="1400" dirty="0"/>
              <a:t>など</a:t>
            </a:r>
            <a:r>
              <a:rPr sz="1400" dirty="0" err="1"/>
              <a:t>の強力な全国ネットワークの協力</a:t>
            </a:r>
            <a:r>
              <a:rPr lang="ja-JP" altLang="en-US" sz="1400" dirty="0"/>
              <a:t>を得、横浜市</a:t>
            </a:r>
            <a:r>
              <a:rPr sz="1400" dirty="0"/>
              <a:t>政策局、子育て支援か、各地域子育て支援拠点、子育て支援NPO団体、在宅介護支援団体、地域ケアプラザ、社会福祉協議会などのご協力をいただきながら、進めて</a:t>
            </a:r>
            <a:r>
              <a:rPr lang="ja-JP" altLang="en-US" sz="1400" dirty="0"/>
              <a:t>きました</a:t>
            </a:r>
            <a:r>
              <a:rPr sz="1400" dirty="0"/>
              <a:t>。</a:t>
            </a:r>
          </a:p>
          <a:p>
            <a:pPr defTabSz="914400">
              <a:lnSpc>
                <a:spcPct val="100000"/>
              </a:lnSpc>
              <a:defRPr sz="1200">
                <a:latin typeface="Calibri"/>
                <a:ea typeface="Calibri"/>
                <a:cs typeface="Calibri"/>
                <a:sym typeface="Calibri"/>
              </a:defRPr>
            </a:pPr>
            <a:endParaRPr sz="1400" dirty="0"/>
          </a:p>
        </p:txBody>
      </p:sp>
    </p:spTree>
    <p:extLst>
      <p:ext uri="{BB962C8B-B14F-4D97-AF65-F5344CB8AC3E}">
        <p14:creationId xmlns:p14="http://schemas.microsoft.com/office/powerpoint/2010/main" val="392911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8BBA63-9AC2-47BC-AFDA-AA025DAA87A0}" type="slidenum">
              <a:rPr lang="en-GB" smtClean="0"/>
              <a:pPr/>
              <a:t>5</a:t>
            </a:fld>
            <a:endParaRPr lang="en-GB"/>
          </a:p>
        </p:txBody>
      </p:sp>
    </p:spTree>
    <p:extLst>
      <p:ext uri="{BB962C8B-B14F-4D97-AF65-F5344CB8AC3E}">
        <p14:creationId xmlns:p14="http://schemas.microsoft.com/office/powerpoint/2010/main" val="1552512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pPr marL="0" marR="0" lvl="0" indent="0" defTabSz="457200" eaLnBrk="1" fontAlgn="auto" latinLnBrk="0" hangingPunct="1">
              <a:lnSpc>
                <a:spcPct val="117999"/>
              </a:lnSpc>
              <a:spcBef>
                <a:spcPts val="0"/>
              </a:spcBef>
              <a:spcAft>
                <a:spcPts val="0"/>
              </a:spcAft>
              <a:buClrTx/>
              <a:buSzTx/>
              <a:buFontTx/>
              <a:buNone/>
              <a:tabLst/>
              <a:defRPr/>
            </a:pPr>
            <a:r>
              <a:rPr lang="ja-JP" altLang="en-US" dirty="0"/>
              <a:t>現場視察前に、自国と相手国のダブルケアに関わる状況や政策を学ぶ勉強会を開催。</a:t>
            </a:r>
          </a:p>
          <a:p>
            <a:endParaRPr kumimoji="1" lang="ja-JP" altLang="en-US" dirty="0"/>
          </a:p>
        </p:txBody>
      </p:sp>
      <p:sp>
        <p:nvSpPr>
          <p:cNvPr id="4" name="スライド番号プレースホルダー 3"/>
          <p:cNvSpPr>
            <a:spLocks noGrp="1"/>
          </p:cNvSpPr>
          <p:nvPr>
            <p:ph type="sldNum" sz="quarter" idx="10"/>
          </p:nvPr>
        </p:nvSpPr>
        <p:spPr/>
        <p:txBody>
          <a:bodyPr/>
          <a:lstStyle/>
          <a:p>
            <a:fld id="{808BBA63-9AC2-47BC-AFDA-AA025DAA87A0}" type="slidenum">
              <a:rPr lang="en-GB" smtClean="0"/>
              <a:pPr/>
              <a:t>6</a:t>
            </a:fld>
            <a:endParaRPr lang="en-GB"/>
          </a:p>
        </p:txBody>
      </p:sp>
    </p:spTree>
    <p:extLst>
      <p:ext uri="{BB962C8B-B14F-4D97-AF65-F5344CB8AC3E}">
        <p14:creationId xmlns:p14="http://schemas.microsoft.com/office/powerpoint/2010/main" val="9457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08BBA63-9AC2-47BC-AFDA-AA025DAA87A0}" type="slidenum">
              <a:rPr lang="en-GB" smtClean="0"/>
              <a:pPr/>
              <a:t>7</a:t>
            </a:fld>
            <a:endParaRPr lang="en-GB"/>
          </a:p>
        </p:txBody>
      </p:sp>
    </p:spTree>
    <p:extLst>
      <p:ext uri="{BB962C8B-B14F-4D97-AF65-F5344CB8AC3E}">
        <p14:creationId xmlns:p14="http://schemas.microsoft.com/office/powerpoint/2010/main" val="1755612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08BBA63-9AC2-47BC-AFDA-AA025DAA87A0}" type="slidenum">
              <a:rPr lang="en-GB" smtClean="0"/>
              <a:pPr/>
              <a:t>8</a:t>
            </a:fld>
            <a:endParaRPr lang="en-GB"/>
          </a:p>
        </p:txBody>
      </p:sp>
    </p:spTree>
    <p:extLst>
      <p:ext uri="{BB962C8B-B14F-4D97-AF65-F5344CB8AC3E}">
        <p14:creationId xmlns:p14="http://schemas.microsoft.com/office/powerpoint/2010/main" val="252164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08BBA63-9AC2-47BC-AFDA-AA025DAA87A0}" type="slidenum">
              <a:rPr lang="en-GB" smtClean="0"/>
              <a:pPr/>
              <a:t>9</a:t>
            </a:fld>
            <a:endParaRPr lang="en-GB"/>
          </a:p>
        </p:txBody>
      </p:sp>
    </p:spTree>
    <p:extLst>
      <p:ext uri="{BB962C8B-B14F-4D97-AF65-F5344CB8AC3E}">
        <p14:creationId xmlns:p14="http://schemas.microsoft.com/office/powerpoint/2010/main" val="146872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7" name="Shape 117"/>
          <p:cNvSpPr>
            <a:spLocks noGrp="1"/>
          </p:cNvSpPr>
          <p:nvPr>
            <p:ph type="title"/>
          </p:nvPr>
        </p:nvSpPr>
        <p:spPr>
          <a:xfrm>
            <a:off x="1027289" y="6267591"/>
            <a:ext cx="11054081" cy="1937174"/>
          </a:xfrm>
          <a:prstGeom prst="rect">
            <a:avLst/>
          </a:prstGeom>
        </p:spPr>
        <p:txBody>
          <a:bodyPr lIns="65023" tIns="65023" rIns="65023" bIns="65023" anchor="t"/>
          <a:lstStyle>
            <a:lvl1pPr algn="l" defTabSz="1300480">
              <a:defRPr sz="5600" b="1" cap="all">
                <a:latin typeface="Calibri"/>
                <a:ea typeface="Calibri"/>
                <a:cs typeface="Calibri"/>
                <a:sym typeface="Calibri"/>
              </a:defRPr>
            </a:lvl1pPr>
          </a:lstStyle>
          <a:p>
            <a:r>
              <a:t>Title Text</a:t>
            </a:r>
          </a:p>
        </p:txBody>
      </p:sp>
      <p:sp>
        <p:nvSpPr>
          <p:cNvPr id="118" name="Shape 118"/>
          <p:cNvSpPr>
            <a:spLocks noGrp="1"/>
          </p:cNvSpPr>
          <p:nvPr>
            <p:ph type="body" sz="quarter" idx="1"/>
          </p:nvPr>
        </p:nvSpPr>
        <p:spPr>
          <a:xfrm>
            <a:off x="1027289" y="4133991"/>
            <a:ext cx="11054081" cy="2133601"/>
          </a:xfrm>
          <a:prstGeom prst="rect">
            <a:avLst/>
          </a:prstGeom>
        </p:spPr>
        <p:txBody>
          <a:bodyPr lIns="65023" tIns="65023" rIns="65023" bIns="65023" anchor="b"/>
          <a:lstStyle>
            <a:lvl1pPr marL="0" indent="0" defTabSz="1300480">
              <a:spcBef>
                <a:spcPts val="600"/>
              </a:spcBef>
              <a:buSzTx/>
              <a:buNone/>
              <a:defRPr sz="2800">
                <a:solidFill>
                  <a:srgbClr val="888888"/>
                </a:solidFill>
                <a:latin typeface="Calibri"/>
                <a:ea typeface="Calibri"/>
                <a:cs typeface="Calibri"/>
                <a:sym typeface="Calibri"/>
              </a:defRPr>
            </a:lvl1pPr>
            <a:lvl2pPr marL="0" indent="457200" defTabSz="1300480">
              <a:spcBef>
                <a:spcPts val="600"/>
              </a:spcBef>
              <a:buSzTx/>
              <a:buNone/>
              <a:defRPr sz="2800">
                <a:solidFill>
                  <a:srgbClr val="888888"/>
                </a:solidFill>
                <a:latin typeface="Calibri"/>
                <a:ea typeface="Calibri"/>
                <a:cs typeface="Calibri"/>
                <a:sym typeface="Calibri"/>
              </a:defRPr>
            </a:lvl2pPr>
            <a:lvl3pPr marL="0" indent="914400" defTabSz="1300480">
              <a:spcBef>
                <a:spcPts val="600"/>
              </a:spcBef>
              <a:buSzTx/>
              <a:buNone/>
              <a:defRPr sz="2800">
                <a:solidFill>
                  <a:srgbClr val="888888"/>
                </a:solidFill>
                <a:latin typeface="Calibri"/>
                <a:ea typeface="Calibri"/>
                <a:cs typeface="Calibri"/>
                <a:sym typeface="Calibri"/>
              </a:defRPr>
            </a:lvl3pPr>
            <a:lvl4pPr marL="0" indent="1371600" defTabSz="1300480">
              <a:spcBef>
                <a:spcPts val="600"/>
              </a:spcBef>
              <a:buSzTx/>
              <a:buNone/>
              <a:defRPr sz="2800">
                <a:solidFill>
                  <a:srgbClr val="888888"/>
                </a:solidFill>
                <a:latin typeface="Calibri"/>
                <a:ea typeface="Calibri"/>
                <a:cs typeface="Calibri"/>
                <a:sym typeface="Calibri"/>
              </a:defRPr>
            </a:lvl4pPr>
            <a:lvl5pPr marL="0" indent="1828800" defTabSz="1300480">
              <a:spcBef>
                <a:spcPts val="600"/>
              </a:spcBef>
              <a:buSzTx/>
              <a:buNone/>
              <a:defRPr sz="28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11998690" y="9114112"/>
            <a:ext cx="355871" cy="371349"/>
          </a:xfrm>
          <a:prstGeom prst="rect">
            <a:avLst/>
          </a:prstGeom>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6" name="Shape 126"/>
          <p:cNvSpPr>
            <a:spLocks noGrp="1"/>
          </p:cNvSpPr>
          <p:nvPr>
            <p:ph type="title"/>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Title Text</a:t>
            </a:r>
          </a:p>
        </p:txBody>
      </p:sp>
      <p:sp>
        <p:nvSpPr>
          <p:cNvPr id="127" name="Shape 127"/>
          <p:cNvSpPr>
            <a:spLocks noGrp="1"/>
          </p:cNvSpPr>
          <p:nvPr>
            <p:ph type="body" idx="1"/>
          </p:nvPr>
        </p:nvSpPr>
        <p:spPr>
          <a:xfrm>
            <a:off x="650239" y="2275839"/>
            <a:ext cx="11704322" cy="6436927"/>
          </a:xfrm>
          <a:prstGeom prst="rect">
            <a:avLst/>
          </a:prstGeom>
        </p:spPr>
        <p:txBody>
          <a:bodyPr lIns="65023" tIns="65023" rIns="65023" bIns="65023" anchor="t"/>
          <a:lstStyle>
            <a:lvl1pPr marL="471487" indent="-471487" defTabSz="1300480">
              <a:spcBef>
                <a:spcPts val="1000"/>
              </a:spcBef>
              <a:buSzPct val="100000"/>
              <a:buFont typeface="Arial"/>
              <a:defRPr sz="4400">
                <a:latin typeface="Calibri"/>
                <a:ea typeface="Calibri"/>
                <a:cs typeface="Calibri"/>
                <a:sym typeface="Calibri"/>
              </a:defRPr>
            </a:lvl1pPr>
            <a:lvl2pPr marL="906235" indent="-449035" defTabSz="1300480">
              <a:spcBef>
                <a:spcPts val="1000"/>
              </a:spcBef>
              <a:buSzPct val="100000"/>
              <a:buFont typeface="Arial"/>
              <a:buChar char="–"/>
              <a:defRPr sz="4400">
                <a:latin typeface="Calibri"/>
                <a:ea typeface="Calibri"/>
                <a:cs typeface="Calibri"/>
                <a:sym typeface="Calibri"/>
              </a:defRPr>
            </a:lvl2pPr>
            <a:lvl3pPr indent="-419100" defTabSz="1300480">
              <a:spcBef>
                <a:spcPts val="1000"/>
              </a:spcBef>
              <a:buSzPct val="100000"/>
              <a:buFont typeface="Arial"/>
              <a:defRPr sz="4400">
                <a:latin typeface="Calibri"/>
                <a:ea typeface="Calibri"/>
                <a:cs typeface="Calibri"/>
                <a:sym typeface="Calibri"/>
              </a:defRPr>
            </a:lvl3pPr>
            <a:lvl4pPr marL="1874520" indent="-502920" defTabSz="1300480">
              <a:spcBef>
                <a:spcPts val="1000"/>
              </a:spcBef>
              <a:buSzPct val="100000"/>
              <a:buFont typeface="Arial"/>
              <a:buChar char="–"/>
              <a:defRPr sz="4400">
                <a:latin typeface="Calibri"/>
                <a:ea typeface="Calibri"/>
                <a:cs typeface="Calibri"/>
                <a:sym typeface="Calibri"/>
              </a:defRPr>
            </a:lvl4pPr>
            <a:lvl5pPr marL="2331720" indent="-502920" defTabSz="1300480">
              <a:spcBef>
                <a:spcPts val="1000"/>
              </a:spcBef>
              <a:buSzPct val="100000"/>
              <a:buFont typeface="Arial"/>
              <a:buChar char="»"/>
              <a:defRPr sz="4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11998690" y="9114112"/>
            <a:ext cx="355871" cy="371349"/>
          </a:xfrm>
          <a:prstGeom prst="rect">
            <a:avLst/>
          </a:prstGeom>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C8070C-039B-49BA-AA3A-3824EE1B737F}" type="datetimeFigureOut">
              <a:rPr kumimoji="1" lang="ja-JP" altLang="en-US" smtClean="0"/>
              <a:t>2017/2/27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271630" y="9251950"/>
            <a:ext cx="448841" cy="379591"/>
          </a:xfrm>
        </p:spPr>
        <p:txBody>
          <a:bodyPr/>
          <a:lstStyle/>
          <a:p>
            <a:fld id="{AFB48153-06FB-4BC7-B68B-93CFE686AD7E}" type="slidenum">
              <a:rPr kumimoji="1" lang="ja-JP" altLang="en-US" smtClean="0"/>
              <a:t>‹#›</a:t>
            </a:fld>
            <a:endParaRPr kumimoji="1" lang="ja-JP" altLang="en-US"/>
          </a:p>
        </p:txBody>
      </p:sp>
    </p:spTree>
    <p:extLst>
      <p:ext uri="{BB962C8B-B14F-4D97-AF65-F5344CB8AC3E}">
        <p14:creationId xmlns:p14="http://schemas.microsoft.com/office/powerpoint/2010/main" val="245380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8E93392-15AA-483D-965E-77791D7864B4}" type="datetimeFigureOut">
              <a:rPr kumimoji="1" lang="ja-JP" altLang="en-US" smtClean="0"/>
              <a:t>2017/2/27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271630" y="9251950"/>
            <a:ext cx="448841" cy="379591"/>
          </a:xfrm>
        </p:spPr>
        <p:txBody>
          <a:bodyPr/>
          <a:lstStyle/>
          <a:p>
            <a:fld id="{A9FF0701-310A-423B-90AF-BEEBCED21C3E}" type="slidenum">
              <a:rPr kumimoji="1" lang="ja-JP" altLang="en-US" smtClean="0"/>
              <a:t>‹#›</a:t>
            </a:fld>
            <a:endParaRPr kumimoji="1" lang="ja-JP" altLang="en-US"/>
          </a:p>
        </p:txBody>
      </p:sp>
    </p:spTree>
    <p:extLst>
      <p:ext uri="{BB962C8B-B14F-4D97-AF65-F5344CB8AC3E}">
        <p14:creationId xmlns:p14="http://schemas.microsoft.com/office/powerpoint/2010/main" val="236893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5.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xfrm>
            <a:off x="955464" y="370699"/>
            <a:ext cx="11367664" cy="7988089"/>
          </a:xfrm>
          <a:prstGeom prst="rect">
            <a:avLst/>
          </a:prstGeom>
        </p:spPr>
        <p:txBody>
          <a:bodyPr anchor="ctr"/>
          <a:lstStyle/>
          <a:p>
            <a:pPr>
              <a:lnSpc>
                <a:spcPct val="120000"/>
              </a:lnSpc>
              <a:spcBef>
                <a:spcPts val="0"/>
              </a:spcBef>
              <a:defRPr sz="1800">
                <a:solidFill>
                  <a:srgbClr val="000000"/>
                </a:solidFill>
              </a:defRPr>
            </a:pPr>
            <a:r>
              <a:rPr lang="ja-JP" altLang="en-US" dirty="0"/>
              <a:t>国際シンポジウム</a:t>
            </a:r>
            <a:endParaRPr lang="en-US" altLang="ja-JP" dirty="0"/>
          </a:p>
          <a:p>
            <a:pPr>
              <a:lnSpc>
                <a:spcPct val="120000"/>
              </a:lnSpc>
              <a:spcBef>
                <a:spcPts val="0"/>
              </a:spcBef>
              <a:defRPr sz="1800">
                <a:solidFill>
                  <a:srgbClr val="000000"/>
                </a:solidFill>
              </a:defRPr>
            </a:pPr>
            <a:r>
              <a:rPr dirty="0" err="1"/>
              <a:t>トヨタ財団国際助成</a:t>
            </a:r>
            <a:r>
              <a:rPr lang="ja-JP" altLang="en-US" dirty="0"/>
              <a:t>報告</a:t>
            </a:r>
            <a:endParaRPr lang="en-US" dirty="0"/>
          </a:p>
          <a:p>
            <a:pPr>
              <a:lnSpc>
                <a:spcPct val="120000"/>
              </a:lnSpc>
              <a:spcBef>
                <a:spcPts val="0"/>
              </a:spcBef>
              <a:defRPr sz="1800">
                <a:solidFill>
                  <a:srgbClr val="000000"/>
                </a:solidFill>
              </a:defRPr>
            </a:pPr>
            <a:endParaRPr dirty="0"/>
          </a:p>
          <a:p>
            <a:pPr>
              <a:lnSpc>
                <a:spcPct val="120000"/>
              </a:lnSpc>
              <a:spcBef>
                <a:spcPts val="0"/>
              </a:spcBef>
              <a:defRPr sz="1800">
                <a:solidFill>
                  <a:srgbClr val="000000"/>
                </a:solidFill>
              </a:defRPr>
            </a:pPr>
            <a:endParaRPr dirty="0"/>
          </a:p>
          <a:p>
            <a:pPr>
              <a:lnSpc>
                <a:spcPct val="120000"/>
              </a:lnSpc>
              <a:spcBef>
                <a:spcPts val="0"/>
              </a:spcBef>
              <a:defRPr sz="3400">
                <a:solidFill>
                  <a:srgbClr val="000000"/>
                </a:solidFill>
              </a:defRPr>
            </a:pPr>
            <a:endParaRPr dirty="0"/>
          </a:p>
          <a:p>
            <a:pPr algn="ctr">
              <a:lnSpc>
                <a:spcPct val="120000"/>
              </a:lnSpc>
              <a:spcBef>
                <a:spcPts val="0"/>
              </a:spcBef>
              <a:defRPr sz="3800">
                <a:solidFill>
                  <a:srgbClr val="000000"/>
                </a:solidFill>
              </a:defRPr>
            </a:pPr>
            <a:r>
              <a:rPr dirty="0" err="1"/>
              <a:t>ダブルケアラー支援への提言</a:t>
            </a:r>
            <a:endParaRPr dirty="0"/>
          </a:p>
          <a:p>
            <a:pPr algn="ctr">
              <a:lnSpc>
                <a:spcPct val="120000"/>
              </a:lnSpc>
              <a:spcBef>
                <a:spcPts val="0"/>
              </a:spcBef>
              <a:defRPr sz="3400">
                <a:solidFill>
                  <a:srgbClr val="000000"/>
                </a:solidFill>
              </a:defRPr>
            </a:pPr>
            <a:r>
              <a:rPr dirty="0" err="1"/>
              <a:t>日本・韓国におけるダブルケアラー支援者実践者の</a:t>
            </a:r>
            <a:endParaRPr dirty="0"/>
          </a:p>
          <a:p>
            <a:pPr algn="ctr">
              <a:lnSpc>
                <a:spcPct val="120000"/>
              </a:lnSpc>
              <a:spcBef>
                <a:spcPts val="0"/>
              </a:spcBef>
              <a:defRPr sz="3400">
                <a:solidFill>
                  <a:srgbClr val="000000"/>
                </a:solidFill>
              </a:defRPr>
            </a:pPr>
            <a:r>
              <a:rPr dirty="0" err="1"/>
              <a:t>学び合いを通して</a:t>
            </a:r>
            <a:endParaRPr dirty="0"/>
          </a:p>
          <a:p>
            <a:pPr algn="ctr">
              <a:lnSpc>
                <a:spcPct val="120000"/>
              </a:lnSpc>
              <a:spcBef>
                <a:spcPts val="0"/>
              </a:spcBef>
              <a:defRPr sz="3400">
                <a:solidFill>
                  <a:srgbClr val="000000"/>
                </a:solidFill>
              </a:defRPr>
            </a:pPr>
            <a:endParaRPr dirty="0"/>
          </a:p>
          <a:p>
            <a:pPr algn="ctr">
              <a:lnSpc>
                <a:spcPct val="120000"/>
              </a:lnSpc>
              <a:spcBef>
                <a:spcPts val="0"/>
              </a:spcBef>
              <a:defRPr sz="1800">
                <a:solidFill>
                  <a:srgbClr val="000000"/>
                </a:solidFill>
              </a:defRPr>
            </a:pPr>
            <a:r>
              <a:rPr dirty="0"/>
              <a:t>２０１</a:t>
            </a:r>
            <a:r>
              <a:rPr lang="ja-JP" altLang="en-US" dirty="0"/>
              <a:t>７</a:t>
            </a:r>
            <a:r>
              <a:rPr dirty="0"/>
              <a:t>年</a:t>
            </a:r>
            <a:r>
              <a:rPr lang="ja-JP" altLang="en-US" dirty="0"/>
              <a:t>２</a:t>
            </a:r>
            <a:r>
              <a:rPr dirty="0"/>
              <a:t>月２</a:t>
            </a:r>
            <a:r>
              <a:rPr lang="ja-JP" altLang="en-US" dirty="0"/>
              <a:t>８</a:t>
            </a:r>
            <a:r>
              <a:rPr dirty="0"/>
              <a:t>日（</a:t>
            </a:r>
            <a:r>
              <a:rPr lang="ja-JP" altLang="en-US" dirty="0"/>
              <a:t>火</a:t>
            </a:r>
            <a:r>
              <a:rPr dirty="0"/>
              <a:t>）</a:t>
            </a:r>
            <a:endParaRPr lang="en-US" altLang="ja-JP" dirty="0"/>
          </a:p>
          <a:p>
            <a:pPr algn="ctr">
              <a:lnSpc>
                <a:spcPct val="120000"/>
              </a:lnSpc>
              <a:spcBef>
                <a:spcPts val="0"/>
              </a:spcBef>
              <a:defRPr sz="1800">
                <a:solidFill>
                  <a:srgbClr val="000000"/>
                </a:solidFill>
              </a:defRPr>
            </a:pPr>
            <a:r>
              <a:rPr lang="ja-JP" altLang="en-US" dirty="0"/>
              <a:t>於：コリアナホテル</a:t>
            </a:r>
            <a:endParaRPr lang="en-US" altLang="ja-JP" dirty="0"/>
          </a:p>
          <a:p>
            <a:pPr algn="ctr">
              <a:lnSpc>
                <a:spcPct val="120000"/>
              </a:lnSpc>
              <a:spcBef>
                <a:spcPts val="0"/>
              </a:spcBef>
              <a:defRPr sz="1800">
                <a:solidFill>
                  <a:srgbClr val="000000"/>
                </a:solidFill>
              </a:defRPr>
            </a:pPr>
            <a:endParaRPr dirty="0"/>
          </a:p>
          <a:p>
            <a:pPr algn="ctr">
              <a:lnSpc>
                <a:spcPct val="120000"/>
              </a:lnSpc>
              <a:spcBef>
                <a:spcPts val="0"/>
              </a:spcBef>
              <a:defRPr sz="1800">
                <a:solidFill>
                  <a:srgbClr val="000000"/>
                </a:solidFill>
              </a:defRPr>
            </a:pPr>
            <a:r>
              <a:rPr dirty="0" err="1"/>
              <a:t>プロジェクト代表者</a:t>
            </a:r>
            <a:r>
              <a:rPr dirty="0"/>
              <a:t>：</a:t>
            </a:r>
            <a:r>
              <a:rPr lang="ja-JP" altLang="en-US" dirty="0"/>
              <a:t>ＮＰＯ</a:t>
            </a:r>
            <a:r>
              <a:rPr dirty="0" err="1"/>
              <a:t>法人シャーロックホームズ</a:t>
            </a:r>
            <a:r>
              <a:rPr dirty="0"/>
              <a:t>　東　恵子</a:t>
            </a:r>
          </a:p>
        </p:txBody>
      </p:sp>
      <p:sp>
        <p:nvSpPr>
          <p:cNvPr id="147" name="Shape 147"/>
          <p:cNvSpPr>
            <a:spLocks noGrp="1"/>
          </p:cNvSpPr>
          <p:nvPr>
            <p:ph type="sldNum" sz="quarter" idx="4294967295"/>
          </p:nvPr>
        </p:nvSpPr>
        <p:spPr>
          <a:xfrm>
            <a:off x="12105251" y="9114112"/>
            <a:ext cx="249310" cy="371349"/>
          </a:xfrm>
          <a:prstGeom prst="rect">
            <a:avLst/>
          </a:prstGeom>
          <a:extLst>
            <a:ext uri="{C572A759-6A51-4108-AA02-DFA0A04FC94B}">
              <ma14:wrappingTextBoxFlag xmlns:ma14="http://schemas.microsoft.com/office/mac/drawingml/2011/main" xmlns="" val="1"/>
            </a:ext>
          </a:extLst>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329338" y="9251950"/>
            <a:ext cx="333425" cy="379591"/>
          </a:xfrm>
        </p:spPr>
        <p:txBody>
          <a:bodyPr/>
          <a:lstStyle/>
          <a:p>
            <a:fld id="{305463C5-4225-4C2B-B968-1C070ACD75B0}" type="slidenum">
              <a:rPr lang="en-GB" smtClean="0"/>
              <a:pPr/>
              <a:t>10</a:t>
            </a:fld>
            <a:endParaRPr lang="en-GB"/>
          </a:p>
        </p:txBody>
      </p:sp>
      <p:sp>
        <p:nvSpPr>
          <p:cNvPr id="6" name="Title 1"/>
          <p:cNvSpPr txBox="1">
            <a:spLocks/>
          </p:cNvSpPr>
          <p:nvPr/>
        </p:nvSpPr>
        <p:spPr>
          <a:xfrm>
            <a:off x="592796" y="414970"/>
            <a:ext cx="11196416" cy="99851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en-US" sz="3413" dirty="0"/>
              <a:t>横浜生活あんしんセンター＆横浜市社会福祉協議会</a:t>
            </a:r>
            <a:endParaRPr lang="en-GB" sz="3413" b="1"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56" y="1317397"/>
            <a:ext cx="7197892" cy="4048815"/>
          </a:xfrm>
          <a:prstGeom prst="rect">
            <a:avLst/>
          </a:prstGeom>
        </p:spPr>
      </p:pic>
      <p:sp>
        <p:nvSpPr>
          <p:cNvPr id="5" name="Title 1"/>
          <p:cNvSpPr txBox="1">
            <a:spLocks/>
          </p:cNvSpPr>
          <p:nvPr/>
        </p:nvSpPr>
        <p:spPr>
          <a:xfrm>
            <a:off x="735856" y="5878276"/>
            <a:ext cx="4293344" cy="1729532"/>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en-US" sz="3413" dirty="0"/>
              <a:t>神奈川ワーカーズコレクティブ連合会</a:t>
            </a:r>
            <a:endParaRPr lang="en-GB" sz="3413" b="1"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1188" y="5094677"/>
            <a:ext cx="7390707" cy="4157273"/>
          </a:xfrm>
          <a:prstGeom prst="rect">
            <a:avLst/>
          </a:prstGeom>
        </p:spPr>
      </p:pic>
    </p:spTree>
    <p:extLst>
      <p:ext uri="{BB962C8B-B14F-4D97-AF65-F5344CB8AC3E}">
        <p14:creationId xmlns:p14="http://schemas.microsoft.com/office/powerpoint/2010/main" val="240835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329338" y="9251950"/>
            <a:ext cx="333425" cy="379591"/>
          </a:xfrm>
        </p:spPr>
        <p:txBody>
          <a:bodyPr/>
          <a:lstStyle/>
          <a:p>
            <a:fld id="{305463C5-4225-4C2B-B968-1C070ACD75B0}" type="slidenum">
              <a:rPr lang="en-GB" smtClean="0"/>
              <a:pPr/>
              <a:t>11</a:t>
            </a:fld>
            <a:endParaRPr lang="en-GB"/>
          </a:p>
        </p:txBody>
      </p:sp>
      <p:sp>
        <p:nvSpPr>
          <p:cNvPr id="6" name="Title 1"/>
          <p:cNvSpPr txBox="1">
            <a:spLocks/>
          </p:cNvSpPr>
          <p:nvPr/>
        </p:nvSpPr>
        <p:spPr>
          <a:xfrm>
            <a:off x="952826" y="831820"/>
            <a:ext cx="11196416" cy="998511"/>
          </a:xfrm>
          <a:prstGeom prst="rect">
            <a:avLst/>
          </a:prstGeom>
        </p:spPr>
        <p:txBody>
          <a:bodyPr vert="horz" lIns="97536" tIns="48768" rIns="97536" bIns="48768"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3413" dirty="0"/>
              <a:t>地域子育て支援拠点「とっと</a:t>
            </a:r>
            <a:r>
              <a:rPr lang="ja-JP" altLang="en-US" sz="3413" dirty="0" err="1"/>
              <a:t>の</a:t>
            </a:r>
            <a:r>
              <a:rPr lang="ja-JP" altLang="en-US" sz="3413" dirty="0"/>
              <a:t>芽」視察</a:t>
            </a:r>
            <a:endParaRPr lang="en-US" altLang="ja-JP" sz="3413" dirty="0"/>
          </a:p>
          <a:p>
            <a:r>
              <a:rPr lang="ja-JP" altLang="en-US" sz="3413" dirty="0"/>
              <a:t>＆戸塚区の皆さまとの交流</a:t>
            </a:r>
            <a:endParaRPr lang="en-US" altLang="ja-JP" sz="3413"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193" y="2323754"/>
            <a:ext cx="8611682" cy="4844071"/>
          </a:xfrm>
          <a:prstGeom prst="rect">
            <a:avLst/>
          </a:prstGeom>
        </p:spPr>
      </p:pic>
    </p:spTree>
    <p:extLst>
      <p:ext uri="{BB962C8B-B14F-4D97-AF65-F5344CB8AC3E}">
        <p14:creationId xmlns:p14="http://schemas.microsoft.com/office/powerpoint/2010/main" val="377655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1471827"/>
            <a:ext cx="11192256" cy="7599021"/>
          </a:xfrm>
        </p:spPr>
        <p:txBody>
          <a:bodyPr anchor="t">
            <a:normAutofit fontScale="77500" lnSpcReduction="20000"/>
          </a:bodyPr>
          <a:lstStyle/>
          <a:p>
            <a:pPr marL="0" indent="0">
              <a:buNone/>
            </a:pPr>
            <a:r>
              <a:rPr lang="ja-JP" altLang="en-US" dirty="0"/>
              <a:t>・仁川大学</a:t>
            </a:r>
            <a:endParaRPr lang="en-US" altLang="ja-JP" dirty="0"/>
          </a:p>
          <a:p>
            <a:pPr marL="0" indent="0">
              <a:buNone/>
            </a:pPr>
            <a:r>
              <a:rPr lang="ja-JP" altLang="en-US" dirty="0"/>
              <a:t>・仁川市女性福祉局</a:t>
            </a:r>
          </a:p>
          <a:p>
            <a:pPr marL="0" indent="0">
              <a:buNone/>
            </a:pPr>
            <a:r>
              <a:rPr lang="ja-JP" altLang="en-US" dirty="0"/>
              <a:t>・</a:t>
            </a:r>
            <a:r>
              <a:rPr lang="en-US" altLang="ja-JP" dirty="0"/>
              <a:t>YWCA</a:t>
            </a:r>
            <a:r>
              <a:rPr lang="ja-JP" altLang="en-US" dirty="0"/>
              <a:t>療養院・在宅ケアセンター</a:t>
            </a:r>
          </a:p>
          <a:p>
            <a:pPr marL="0" indent="0">
              <a:buNone/>
            </a:pPr>
            <a:r>
              <a:rPr lang="ja-JP" altLang="en-US" dirty="0"/>
              <a:t>・仁川</a:t>
            </a:r>
            <a:r>
              <a:rPr lang="en-US" altLang="ja-JP" dirty="0"/>
              <a:t>YWCA</a:t>
            </a:r>
            <a:r>
              <a:rPr lang="ja-JP" altLang="en-US" dirty="0"/>
              <a:t>サムサン保育園</a:t>
            </a:r>
            <a:endParaRPr lang="en-US" altLang="ja-JP" dirty="0"/>
          </a:p>
          <a:p>
            <a:pPr marL="0" indent="0">
              <a:buNone/>
            </a:pPr>
            <a:r>
              <a:rPr lang="ja-JP" altLang="en-US" dirty="0"/>
              <a:t>・</a:t>
            </a:r>
            <a:r>
              <a:rPr lang="en-US" altLang="ja-JP" dirty="0"/>
              <a:t>YWCA</a:t>
            </a:r>
            <a:r>
              <a:rPr lang="ja-JP" altLang="en-US" dirty="0"/>
              <a:t>女性連合会　ケア労働者の休憩所「トダックトダック」</a:t>
            </a:r>
          </a:p>
          <a:p>
            <a:pPr marL="0" indent="0">
              <a:buNone/>
            </a:pPr>
            <a:r>
              <a:rPr lang="ja-JP" altLang="en-US" dirty="0"/>
              <a:t>・ソウル市ソンパ区産後健康増進センター</a:t>
            </a:r>
            <a:endParaRPr lang="en-US" altLang="ja-JP" dirty="0"/>
          </a:p>
          <a:p>
            <a:pPr marL="0" indent="0">
              <a:buNone/>
            </a:pPr>
            <a:r>
              <a:rPr lang="ja-JP" altLang="en-US" dirty="0"/>
              <a:t>・ </a:t>
            </a:r>
            <a:r>
              <a:rPr lang="en-US" altLang="ja-JP" dirty="0"/>
              <a:t>YWCA</a:t>
            </a:r>
            <a:r>
              <a:rPr lang="ja-JP" altLang="en-US" dirty="0"/>
              <a:t>療養院・在宅ケアセンター</a:t>
            </a:r>
            <a:endParaRPr lang="en-US" altLang="ja-JP" dirty="0"/>
          </a:p>
          <a:p>
            <a:pPr marL="0" indent="0">
              <a:buNone/>
            </a:pPr>
            <a:r>
              <a:rPr lang="ja-JP" altLang="en-US" dirty="0"/>
              <a:t>・仁川西区老人福祉館</a:t>
            </a:r>
            <a:endParaRPr lang="en-US" altLang="ja-JP" dirty="0"/>
          </a:p>
          <a:p>
            <a:pPr marL="0" indent="0">
              <a:buNone/>
            </a:pPr>
            <a:r>
              <a:rPr lang="ja-JP" altLang="en-US" dirty="0"/>
              <a:t>・仁川市西区健康家庭・多文化家族支援センター</a:t>
            </a:r>
          </a:p>
          <a:p>
            <a:pPr marL="0" indent="0">
              <a:buNone/>
            </a:pPr>
            <a:endParaRPr lang="en-GB" dirty="0"/>
          </a:p>
        </p:txBody>
      </p:sp>
      <p:sp>
        <p:nvSpPr>
          <p:cNvPr id="4" name="スライド番号プレースホルダー 3"/>
          <p:cNvSpPr>
            <a:spLocks noGrp="1"/>
          </p:cNvSpPr>
          <p:nvPr>
            <p:ph type="sldNum" sz="quarter" idx="12"/>
          </p:nvPr>
        </p:nvSpPr>
        <p:spPr>
          <a:xfrm>
            <a:off x="6387046" y="9251950"/>
            <a:ext cx="218008" cy="379591"/>
          </a:xfrm>
        </p:spPr>
        <p:txBody>
          <a:bodyPr/>
          <a:lstStyle/>
          <a:p>
            <a:fld id="{305463C5-4225-4C2B-B968-1C070ACD75B0}" type="slidenum">
              <a:rPr lang="en-GB" smtClean="0"/>
              <a:pPr/>
              <a:t>12</a:t>
            </a:fld>
            <a:endParaRPr lang="en-GB"/>
          </a:p>
        </p:txBody>
      </p:sp>
      <p:sp>
        <p:nvSpPr>
          <p:cNvPr id="6" name="Title 1"/>
          <p:cNvSpPr txBox="1">
            <a:spLocks/>
          </p:cNvSpPr>
          <p:nvPr/>
        </p:nvSpPr>
        <p:spPr>
          <a:xfrm>
            <a:off x="1984240" y="473316"/>
            <a:ext cx="8805611" cy="99851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3413" b="1" dirty="0"/>
              <a:t>日本チーム・韓国視察</a:t>
            </a:r>
            <a:endParaRPr lang="en-GB" sz="3413" b="1" dirty="0"/>
          </a:p>
        </p:txBody>
      </p:sp>
    </p:spTree>
    <p:extLst>
      <p:ext uri="{BB962C8B-B14F-4D97-AF65-F5344CB8AC3E}">
        <p14:creationId xmlns:p14="http://schemas.microsoft.com/office/powerpoint/2010/main" val="161505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40" y="1828800"/>
            <a:ext cx="5735037" cy="4301278"/>
          </a:xfrm>
          <a:prstGeom prst="rect">
            <a:avLst/>
          </a:prstGeom>
        </p:spPr>
      </p:pic>
      <p:sp>
        <p:nvSpPr>
          <p:cNvPr id="5" name="Title 1"/>
          <p:cNvSpPr txBox="1">
            <a:spLocks/>
          </p:cNvSpPr>
          <p:nvPr/>
        </p:nvSpPr>
        <p:spPr>
          <a:xfrm>
            <a:off x="699369" y="374359"/>
            <a:ext cx="5152791" cy="99851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en-US" sz="3413" dirty="0"/>
              <a:t>仁川市女性福祉局</a:t>
            </a:r>
            <a:endParaRPr lang="en-US" altLang="ja-JP" sz="3413"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3955" y="4434290"/>
            <a:ext cx="6511261" cy="4883446"/>
          </a:xfrm>
          <a:prstGeom prst="rect">
            <a:avLst/>
          </a:prstGeom>
        </p:spPr>
      </p:pic>
    </p:spTree>
    <p:extLst>
      <p:ext uri="{BB962C8B-B14F-4D97-AF65-F5344CB8AC3E}">
        <p14:creationId xmlns:p14="http://schemas.microsoft.com/office/powerpoint/2010/main" val="65399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026" y="1542006"/>
            <a:ext cx="5047034" cy="3269909"/>
          </a:xfrm>
          <a:prstGeom prst="rect">
            <a:avLst/>
          </a:prstGeom>
        </p:spPr>
      </p:pic>
      <p:sp>
        <p:nvSpPr>
          <p:cNvPr id="9" name="Title 1"/>
          <p:cNvSpPr txBox="1">
            <a:spLocks/>
          </p:cNvSpPr>
          <p:nvPr/>
        </p:nvSpPr>
        <p:spPr>
          <a:xfrm>
            <a:off x="699369" y="374359"/>
            <a:ext cx="7603383" cy="99851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ja-JP" sz="3413" dirty="0"/>
              <a:t>YWCA</a:t>
            </a:r>
            <a:r>
              <a:rPr lang="ja-JP" altLang="en-US" sz="3413" dirty="0"/>
              <a:t>療養院・在宅ケアセンター</a:t>
            </a:r>
            <a:endParaRPr lang="en-US" altLang="ja-JP" sz="3413" dirty="0"/>
          </a:p>
        </p:txBody>
      </p:sp>
      <p:sp>
        <p:nvSpPr>
          <p:cNvPr id="11" name="Title 1"/>
          <p:cNvSpPr txBox="1">
            <a:spLocks/>
          </p:cNvSpPr>
          <p:nvPr/>
        </p:nvSpPr>
        <p:spPr>
          <a:xfrm>
            <a:off x="6258921" y="1826390"/>
            <a:ext cx="7603383" cy="99851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en-US" sz="3600" dirty="0"/>
              <a:t>仁川</a:t>
            </a:r>
            <a:r>
              <a:rPr lang="en-US" altLang="ja-JP" sz="3600" dirty="0"/>
              <a:t>YWCA</a:t>
            </a:r>
            <a:r>
              <a:rPr lang="ja-JP" altLang="en-US" sz="3600" dirty="0"/>
              <a:t>サムサン保育園</a:t>
            </a:r>
            <a:endParaRPr lang="en-US" altLang="ja-JP" sz="3413" dirty="0"/>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1602" y="6189916"/>
            <a:ext cx="3581281" cy="2700223"/>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513919" y="3778268"/>
            <a:ext cx="6017572" cy="5120569"/>
          </a:xfrm>
          <a:prstGeom prst="rect">
            <a:avLst/>
          </a:prstGeom>
        </p:spPr>
      </p:pic>
    </p:spTree>
    <p:extLst>
      <p:ext uri="{BB962C8B-B14F-4D97-AF65-F5344CB8AC3E}">
        <p14:creationId xmlns:p14="http://schemas.microsoft.com/office/powerpoint/2010/main" val="207584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69" y="2093406"/>
            <a:ext cx="6419462" cy="4993816"/>
          </a:xfrm>
          <a:prstGeom prst="rect">
            <a:avLst/>
          </a:prstGeom>
        </p:spPr>
      </p:pic>
      <p:sp>
        <p:nvSpPr>
          <p:cNvPr id="6" name="Title 1"/>
          <p:cNvSpPr txBox="1">
            <a:spLocks/>
          </p:cNvSpPr>
          <p:nvPr/>
        </p:nvSpPr>
        <p:spPr>
          <a:xfrm>
            <a:off x="699369" y="374359"/>
            <a:ext cx="11388999" cy="122527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ja-JP" sz="3413" dirty="0"/>
              <a:t>YWCA</a:t>
            </a:r>
            <a:r>
              <a:rPr lang="ja-JP" altLang="en-US" sz="3413" dirty="0"/>
              <a:t>女性連合会ケア労働者の休憩所</a:t>
            </a:r>
            <a:endParaRPr lang="en-US" altLang="ja-JP" sz="3413" dirty="0"/>
          </a:p>
          <a:p>
            <a:pPr algn="l"/>
            <a:r>
              <a:rPr lang="ja-JP" altLang="en-US" sz="3413" dirty="0"/>
              <a:t>「トダックトダック」　＆女性連合会との会合</a:t>
            </a:r>
            <a:endParaRPr lang="en-US" altLang="ja-JP" sz="3413" dirty="0"/>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043" y="2251411"/>
            <a:ext cx="4495227" cy="3177019"/>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8043" y="5787603"/>
            <a:ext cx="4472657" cy="3392974"/>
          </a:xfrm>
          <a:prstGeom prst="rect">
            <a:avLst/>
          </a:prstGeom>
        </p:spPr>
      </p:pic>
    </p:spTree>
    <p:extLst>
      <p:ext uri="{BB962C8B-B14F-4D97-AF65-F5344CB8AC3E}">
        <p14:creationId xmlns:p14="http://schemas.microsoft.com/office/powerpoint/2010/main" val="651745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99369" y="374359"/>
            <a:ext cx="11388999" cy="122527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en-US" sz="3600" dirty="0"/>
              <a:t>ソウル市ソンパ区産後健康増進センター</a:t>
            </a:r>
            <a:endParaRPr lang="en-US" altLang="ja-JP" sz="3413" dirty="0"/>
          </a:p>
        </p:txBody>
      </p:sp>
      <p:pic>
        <p:nvPicPr>
          <p:cNvPr id="6" name="コンテンツ プレースホルダ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15" y="1599630"/>
            <a:ext cx="4684141" cy="4684141"/>
          </a:xfrm>
          <a:prstGeom prst="rect">
            <a:avLst/>
          </a:prstGeom>
        </p:spPr>
      </p:pic>
      <p:pic>
        <p:nvPicPr>
          <p:cNvPr id="7" name="コンテンツ プレースホルダー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3442" y="1599630"/>
            <a:ext cx="4203199" cy="4203199"/>
          </a:xfrm>
          <a:prstGeom prst="rect">
            <a:avLst/>
          </a:prstGeom>
        </p:spPr>
      </p:pic>
      <p:pic>
        <p:nvPicPr>
          <p:cNvPr id="8" name="コンテンツ プレースホルダー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9870" y="4832869"/>
            <a:ext cx="4390461" cy="4390461"/>
          </a:xfrm>
          <a:prstGeom prst="rect">
            <a:avLst/>
          </a:prstGeom>
        </p:spPr>
      </p:pic>
    </p:spTree>
    <p:extLst>
      <p:ext uri="{BB962C8B-B14F-4D97-AF65-F5344CB8AC3E}">
        <p14:creationId xmlns:p14="http://schemas.microsoft.com/office/powerpoint/2010/main" val="95887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99369" y="374359"/>
            <a:ext cx="11388999" cy="122527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ja-JP" sz="3600" dirty="0"/>
              <a:t>YWCA</a:t>
            </a:r>
            <a:r>
              <a:rPr lang="ja-JP" altLang="en-US" sz="3600" dirty="0"/>
              <a:t>療養院在宅ケアセンター</a:t>
            </a:r>
            <a:endParaRPr lang="en-US" altLang="ja-JP" sz="3413" dirty="0"/>
          </a:p>
        </p:txBody>
      </p:sp>
      <p:pic>
        <p:nvPicPr>
          <p:cNvPr id="9" name="Picture 4"/>
          <p:cNvPicPr>
            <a:picLocks noChangeAspect="1" noChangeArrowheads="1"/>
          </p:cNvPicPr>
          <p:nvPr/>
        </p:nvPicPr>
        <p:blipFill>
          <a:blip r:embed="rId3" cstate="print"/>
          <a:srcRect/>
          <a:stretch>
            <a:fillRect/>
          </a:stretch>
        </p:blipFill>
        <p:spPr bwMode="auto">
          <a:xfrm>
            <a:off x="1170432" y="1589550"/>
            <a:ext cx="3127248" cy="4169664"/>
          </a:xfrm>
          <a:prstGeom prst="rect">
            <a:avLst/>
          </a:prstGeom>
          <a:noFill/>
          <a:ln w="9525">
            <a:noFill/>
            <a:miter lim="800000"/>
            <a:headEnd/>
            <a:tailEnd/>
          </a:ln>
        </p:spPr>
      </p:pic>
      <p:pic>
        <p:nvPicPr>
          <p:cNvPr id="10" name="Picture 2" descr="C:\Users\Motoshi Koyabu\Pictures\iCloud Photos\Downloads\IMG_2739.JPG"/>
          <p:cNvPicPr>
            <a:picLocks noChangeAspect="1" noChangeArrowheads="1"/>
          </p:cNvPicPr>
          <p:nvPr/>
        </p:nvPicPr>
        <p:blipFill>
          <a:blip r:embed="rId4" cstate="print"/>
          <a:srcRect/>
          <a:stretch>
            <a:fillRect/>
          </a:stretch>
        </p:blipFill>
        <p:spPr bwMode="auto">
          <a:xfrm>
            <a:off x="995618" y="5323149"/>
            <a:ext cx="5693615" cy="4270211"/>
          </a:xfrm>
          <a:prstGeom prst="rect">
            <a:avLst/>
          </a:prstGeom>
          <a:noFill/>
        </p:spPr>
      </p:pic>
      <p:sp>
        <p:nvSpPr>
          <p:cNvPr id="11" name="Title 1"/>
          <p:cNvSpPr txBox="1">
            <a:spLocks/>
          </p:cNvSpPr>
          <p:nvPr/>
        </p:nvSpPr>
        <p:spPr>
          <a:xfrm>
            <a:off x="6905145" y="8368089"/>
            <a:ext cx="6067191" cy="122527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3600" dirty="0"/>
              <a:t>仁川西区老人福祉館</a:t>
            </a:r>
            <a:endParaRPr lang="en-US" altLang="ja-JP" sz="3600" dirty="0"/>
          </a:p>
        </p:txBody>
      </p:sp>
      <p:pic>
        <p:nvPicPr>
          <p:cNvPr id="12" name="Picture 3" descr="C:\Users\Motoshi Koyabu\Pictures\iCloud Photos\Downloads\IMG_2816.JPG"/>
          <p:cNvPicPr>
            <a:picLocks noChangeAspect="1" noChangeArrowheads="1"/>
          </p:cNvPicPr>
          <p:nvPr/>
        </p:nvPicPr>
        <p:blipFill>
          <a:blip r:embed="rId5" cstate="print"/>
          <a:srcRect/>
          <a:stretch>
            <a:fillRect/>
          </a:stretch>
        </p:blipFill>
        <p:spPr bwMode="auto">
          <a:xfrm rot="5400000">
            <a:off x="6454792" y="2183787"/>
            <a:ext cx="4826848" cy="3620136"/>
          </a:xfrm>
          <a:prstGeom prst="rect">
            <a:avLst/>
          </a:prstGeom>
          <a:noFill/>
        </p:spPr>
      </p:pic>
      <p:pic>
        <p:nvPicPr>
          <p:cNvPr id="13" name="Picture 2" descr="C:\Users\Motoshi Koyabu\Pictures\iCloud Photos\Downloads\IMG_2818.JPG"/>
          <p:cNvPicPr>
            <a:picLocks noChangeAspect="1" noChangeArrowheads="1"/>
          </p:cNvPicPr>
          <p:nvPr/>
        </p:nvPicPr>
        <p:blipFill>
          <a:blip r:embed="rId6" cstate="print"/>
          <a:stretch>
            <a:fillRect/>
          </a:stretch>
        </p:blipFill>
        <p:spPr bwMode="auto">
          <a:xfrm>
            <a:off x="8868216" y="5451933"/>
            <a:ext cx="3888208" cy="2916156"/>
          </a:xfrm>
          <a:prstGeom prst="rect">
            <a:avLst/>
          </a:prstGeom>
          <a:noFill/>
        </p:spPr>
      </p:pic>
    </p:spTree>
    <p:extLst>
      <p:ext uri="{BB962C8B-B14F-4D97-AF65-F5344CB8AC3E}">
        <p14:creationId xmlns:p14="http://schemas.microsoft.com/office/powerpoint/2010/main" val="153028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99369" y="374359"/>
            <a:ext cx="11388999" cy="122527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en-US" sz="3600" dirty="0"/>
              <a:t>健康家庭・多文化家族支援センター</a:t>
            </a:r>
            <a:endParaRPr lang="en-US" altLang="ja-JP" sz="3413"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30" y="1444751"/>
            <a:ext cx="4771976" cy="3653915"/>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319" y="5315287"/>
            <a:ext cx="6270248" cy="3682409"/>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112" y="2400653"/>
            <a:ext cx="5962256" cy="4621939"/>
          </a:xfrm>
          <a:prstGeom prst="rect">
            <a:avLst/>
          </a:prstGeom>
        </p:spPr>
      </p:pic>
    </p:spTree>
    <p:extLst>
      <p:ext uri="{BB962C8B-B14F-4D97-AF65-F5344CB8AC3E}">
        <p14:creationId xmlns:p14="http://schemas.microsoft.com/office/powerpoint/2010/main" val="350461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387046" y="9251950"/>
            <a:ext cx="218008" cy="379591"/>
          </a:xfrm>
        </p:spPr>
        <p:txBody>
          <a:bodyPr/>
          <a:lstStyle/>
          <a:p>
            <a:fld id="{305463C5-4225-4C2B-B968-1C070ACD75B0}" type="slidenum">
              <a:rPr lang="en-GB" smtClean="0"/>
              <a:pPr/>
              <a:t>19</a:t>
            </a:fld>
            <a:endParaRPr lang="en-GB"/>
          </a:p>
        </p:txBody>
      </p:sp>
      <p:sp>
        <p:nvSpPr>
          <p:cNvPr id="6" name="Title 1"/>
          <p:cNvSpPr txBox="1">
            <a:spLocks/>
          </p:cNvSpPr>
          <p:nvPr/>
        </p:nvSpPr>
        <p:spPr>
          <a:xfrm>
            <a:off x="1984240" y="473316"/>
            <a:ext cx="8805611" cy="998511"/>
          </a:xfrm>
          <a:prstGeom prst="rect">
            <a:avLst/>
          </a:prstGeom>
        </p:spPr>
        <p:txBody>
          <a:bodyPr vert="horz" lIns="97536" tIns="48768" rIns="97536" bIns="48768"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3413" b="1" dirty="0"/>
              <a:t>ダブルケアシンポジウム</a:t>
            </a:r>
            <a:endParaRPr lang="en-US" altLang="ja-JP" sz="3413" b="1" dirty="0"/>
          </a:p>
          <a:p>
            <a:r>
              <a:rPr lang="ja-JP" altLang="en-US" sz="3413" b="1" dirty="0"/>
              <a:t>日韓の現場から考えるダブルケア支援の課題</a:t>
            </a:r>
            <a:endParaRPr lang="en-GB" sz="3413" b="1"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334" y="2601834"/>
            <a:ext cx="5896864" cy="5896864"/>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28" y="2748137"/>
            <a:ext cx="3942504" cy="5487965"/>
          </a:xfrm>
          <a:prstGeom prst="rect">
            <a:avLst/>
          </a:prstGeom>
        </p:spPr>
      </p:pic>
      <p:sp>
        <p:nvSpPr>
          <p:cNvPr id="9" name="Title 1"/>
          <p:cNvSpPr txBox="1">
            <a:spLocks/>
          </p:cNvSpPr>
          <p:nvPr/>
        </p:nvSpPr>
        <p:spPr>
          <a:xfrm>
            <a:off x="1101705" y="1376563"/>
            <a:ext cx="11388999" cy="122527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ja-JP" sz="2800" dirty="0"/>
              <a:t>2016</a:t>
            </a:r>
            <a:r>
              <a:rPr lang="ja-JP" altLang="en-US" sz="2800" dirty="0"/>
              <a:t>年</a:t>
            </a:r>
            <a:r>
              <a:rPr lang="en-US" altLang="ja-JP" sz="2800" dirty="0"/>
              <a:t>10</a:t>
            </a:r>
            <a:r>
              <a:rPr lang="ja-JP" altLang="en-US" sz="2800" dirty="0"/>
              <a:t>月</a:t>
            </a:r>
            <a:r>
              <a:rPr lang="en-US" altLang="ja-JP" sz="2800" dirty="0"/>
              <a:t>16</a:t>
            </a:r>
            <a:r>
              <a:rPr lang="ja-JP" altLang="en-US" sz="2800" dirty="0"/>
              <a:t>日（日）横浜</a:t>
            </a:r>
            <a:r>
              <a:rPr lang="en-US" altLang="ja-JP" sz="2800" dirty="0"/>
              <a:t>YWCA</a:t>
            </a:r>
            <a:r>
              <a:rPr lang="ja-JP" altLang="en-US" sz="2800" dirty="0" err="1"/>
              <a:t>にて</a:t>
            </a:r>
            <a:r>
              <a:rPr lang="ja-JP" altLang="en-US" sz="2800" dirty="0"/>
              <a:t>開催</a:t>
            </a:r>
            <a:endParaRPr lang="en-US" altLang="ja-JP" sz="2800" dirty="0"/>
          </a:p>
        </p:txBody>
      </p:sp>
    </p:spTree>
    <p:extLst>
      <p:ext uri="{BB962C8B-B14F-4D97-AF65-F5344CB8AC3E}">
        <p14:creationId xmlns:p14="http://schemas.microsoft.com/office/powerpoint/2010/main" val="8859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427204" y="1625538"/>
            <a:ext cx="11704321" cy="1814838"/>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chor="ctr">
            <a:normAutofit fontScale="92500" lnSpcReduction="20000"/>
          </a:bodyPr>
          <a:lstStyle/>
          <a:p>
            <a:pPr defTabSz="1300480">
              <a:defRPr sz="3400">
                <a:latin typeface="Calibri"/>
                <a:ea typeface="Calibri"/>
                <a:cs typeface="Calibri"/>
                <a:sym typeface="Calibri"/>
              </a:defRPr>
            </a:pPr>
            <a:endParaRPr dirty="0"/>
          </a:p>
          <a:p>
            <a:pPr defTabSz="1300480">
              <a:defRPr sz="3400">
                <a:latin typeface="Calibri"/>
                <a:ea typeface="Calibri"/>
                <a:cs typeface="Calibri"/>
                <a:sym typeface="Calibri"/>
              </a:defRPr>
            </a:pPr>
            <a:r>
              <a:rPr dirty="0"/>
              <a:t>・</a:t>
            </a:r>
            <a:r>
              <a:rPr dirty="0" err="1"/>
              <a:t>高齢化</a:t>
            </a:r>
            <a:r>
              <a:rPr dirty="0"/>
              <a:t>　・</a:t>
            </a:r>
            <a:r>
              <a:rPr dirty="0" err="1"/>
              <a:t>生活習慣病の増加</a:t>
            </a:r>
            <a:r>
              <a:rPr dirty="0"/>
              <a:t>　・</a:t>
            </a:r>
            <a:r>
              <a:rPr dirty="0" err="1"/>
              <a:t>若年認知症の増加</a:t>
            </a:r>
            <a:endParaRPr dirty="0"/>
          </a:p>
          <a:p>
            <a:pPr defTabSz="1300480">
              <a:defRPr sz="3400">
                <a:latin typeface="Calibri"/>
                <a:ea typeface="Calibri"/>
                <a:cs typeface="Calibri"/>
                <a:sym typeface="Calibri"/>
              </a:defRPr>
            </a:pPr>
            <a:r>
              <a:rPr dirty="0"/>
              <a:t>＋</a:t>
            </a:r>
          </a:p>
          <a:p>
            <a:pPr defTabSz="1300480">
              <a:defRPr sz="3400">
                <a:latin typeface="Calibri"/>
                <a:ea typeface="Calibri"/>
                <a:cs typeface="Calibri"/>
                <a:sym typeface="Calibri"/>
              </a:defRPr>
            </a:pPr>
            <a:r>
              <a:rPr dirty="0"/>
              <a:t>・</a:t>
            </a:r>
            <a:r>
              <a:rPr dirty="0" err="1"/>
              <a:t>晩婚化</a:t>
            </a:r>
            <a:r>
              <a:rPr dirty="0"/>
              <a:t>　・</a:t>
            </a:r>
            <a:r>
              <a:rPr dirty="0" err="1"/>
              <a:t>晩産化</a:t>
            </a:r>
            <a:r>
              <a:rPr dirty="0"/>
              <a:t>　・</a:t>
            </a:r>
            <a:r>
              <a:rPr dirty="0" err="1"/>
              <a:t>少子化</a:t>
            </a:r>
            <a:endParaRPr dirty="0"/>
          </a:p>
        </p:txBody>
      </p:sp>
      <p:sp>
        <p:nvSpPr>
          <p:cNvPr id="152" name="Shape 152"/>
          <p:cNvSpPr/>
          <p:nvPr/>
        </p:nvSpPr>
        <p:spPr>
          <a:xfrm>
            <a:off x="881697" y="8213195"/>
            <a:ext cx="11704322" cy="7650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chor="ctr">
            <a:normAutofit fontScale="92500" lnSpcReduction="10000"/>
          </a:bodyPr>
          <a:lstStyle>
            <a:lvl1pPr defTabSz="1300480">
              <a:defRPr sz="5000">
                <a:solidFill>
                  <a:srgbClr val="E46C0A"/>
                </a:solidFill>
                <a:latin typeface="Calibri"/>
                <a:ea typeface="Calibri"/>
                <a:cs typeface="Calibri"/>
                <a:sym typeface="Calibri"/>
              </a:defRPr>
            </a:lvl1pPr>
          </a:lstStyle>
          <a:p>
            <a:r>
              <a:rPr dirty="0" err="1"/>
              <a:t>東アジア共通の新たな社会的リスク</a:t>
            </a:r>
            <a:endParaRPr dirty="0"/>
          </a:p>
        </p:txBody>
      </p:sp>
      <p:sp>
        <p:nvSpPr>
          <p:cNvPr id="153" name="Shape 153"/>
          <p:cNvSpPr>
            <a:spLocks noGrp="1"/>
          </p:cNvSpPr>
          <p:nvPr>
            <p:ph type="title"/>
          </p:nvPr>
        </p:nvSpPr>
        <p:spPr>
          <a:xfrm>
            <a:off x="664951" y="283229"/>
            <a:ext cx="11704321" cy="1625601"/>
          </a:xfrm>
          <a:prstGeom prst="rect">
            <a:avLst/>
          </a:prstGeom>
        </p:spPr>
        <p:txBody>
          <a:bodyPr/>
          <a:lstStyle>
            <a:lvl1pPr>
              <a:defRPr sz="5000"/>
            </a:lvl1pPr>
          </a:lstStyle>
          <a:p>
            <a:r>
              <a:rPr dirty="0" err="1"/>
              <a:t>ダブルケア＝育児と介護の同時進行</a:t>
            </a:r>
            <a:endParaRPr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86" y="3520074"/>
            <a:ext cx="8568355" cy="4252126"/>
          </a:xfrm>
          <a:prstGeom prst="rect">
            <a:avLst/>
          </a:prstGeo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p:nvPr/>
        </p:nvSpPr>
        <p:spPr>
          <a:xfrm>
            <a:off x="650239" y="293750"/>
            <a:ext cx="11900570" cy="716091"/>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800">
                <a:latin typeface="Calibri"/>
                <a:ea typeface="Calibri"/>
                <a:cs typeface="Calibri"/>
                <a:sym typeface="Calibri"/>
              </a:defRPr>
            </a:lvl1pPr>
          </a:lstStyle>
          <a:p>
            <a:r>
              <a:rPr lang="ja-JP" altLang="en-US" dirty="0"/>
              <a:t>成果物</a:t>
            </a:r>
            <a:endParaRPr dirty="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669" y="1978425"/>
            <a:ext cx="3922988" cy="3698234"/>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7728" y="1924486"/>
            <a:ext cx="3958336" cy="3752173"/>
          </a:xfrm>
          <a:prstGeom prst="rect">
            <a:avLst/>
          </a:prstGeom>
        </p:spPr>
      </p:pic>
      <p:sp>
        <p:nvSpPr>
          <p:cNvPr id="6" name="Title 1"/>
          <p:cNvSpPr txBox="1">
            <a:spLocks/>
          </p:cNvSpPr>
          <p:nvPr/>
        </p:nvSpPr>
        <p:spPr>
          <a:xfrm>
            <a:off x="650239" y="907174"/>
            <a:ext cx="11388999" cy="122527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en-US" sz="2800" dirty="0"/>
              <a:t>ダブルケア周知のためのツール　①リーフレット</a:t>
            </a:r>
            <a:endParaRPr lang="en-US" altLang="ja-JP" sz="2800" dirty="0"/>
          </a:p>
        </p:txBody>
      </p:sp>
      <p:sp>
        <p:nvSpPr>
          <p:cNvPr id="7" name="Title 1"/>
          <p:cNvSpPr txBox="1">
            <a:spLocks/>
          </p:cNvSpPr>
          <p:nvPr/>
        </p:nvSpPr>
        <p:spPr>
          <a:xfrm>
            <a:off x="650238" y="5676659"/>
            <a:ext cx="11388999" cy="122527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en-US" sz="2800" dirty="0"/>
              <a:t>ダブルケア周知のためのツール　②インターネット動画</a:t>
            </a:r>
            <a:endParaRPr lang="en-US" altLang="ja-JP" sz="2800" dirty="0"/>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2405" y="6645243"/>
            <a:ext cx="4018240" cy="2781859"/>
          </a:xfrm>
          <a:prstGeom prst="rect">
            <a:avLst/>
          </a:prstGeom>
        </p:spPr>
      </p:pic>
      <p:sp>
        <p:nvSpPr>
          <p:cNvPr id="9" name="Title 1"/>
          <p:cNvSpPr txBox="1">
            <a:spLocks/>
          </p:cNvSpPr>
          <p:nvPr/>
        </p:nvSpPr>
        <p:spPr>
          <a:xfrm>
            <a:off x="5697728" y="7222368"/>
            <a:ext cx="5533972" cy="122527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ja-JP" sz="2800" dirty="0"/>
          </a:p>
        </p:txBody>
      </p:sp>
      <p:sp>
        <p:nvSpPr>
          <p:cNvPr id="10" name="Title 1"/>
          <p:cNvSpPr txBox="1">
            <a:spLocks/>
          </p:cNvSpPr>
          <p:nvPr/>
        </p:nvSpPr>
        <p:spPr>
          <a:xfrm>
            <a:off x="5697728" y="6964919"/>
            <a:ext cx="6853081" cy="1482720"/>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ja-JP" sz="2800" dirty="0" err="1"/>
              <a:t>Youtube</a:t>
            </a:r>
            <a:r>
              <a:rPr lang="ja-JP" altLang="en-US" sz="2800" dirty="0" err="1"/>
              <a:t>にて</a:t>
            </a:r>
            <a:r>
              <a:rPr lang="ja-JP" altLang="en-US" sz="2800" dirty="0"/>
              <a:t>公開（日本語版・韓国語版）</a:t>
            </a:r>
            <a:endParaRPr lang="en-US" altLang="ja-JP" sz="2800" dirty="0"/>
          </a:p>
          <a:p>
            <a:pPr algn="l"/>
            <a:r>
              <a:rPr lang="en-US" altLang="ja-JP" sz="2400" dirty="0"/>
              <a:t>https://www.youtube.com/watch?v=TkeVJAuqRjg</a:t>
            </a:r>
          </a:p>
        </p:txBody>
      </p:sp>
    </p:spTree>
    <p:extLst>
      <p:ext uri="{BB962C8B-B14F-4D97-AF65-F5344CB8AC3E}">
        <p14:creationId xmlns:p14="http://schemas.microsoft.com/office/powerpoint/2010/main" val="361056578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p:nvPr/>
        </p:nvSpPr>
        <p:spPr>
          <a:xfrm>
            <a:off x="650238" y="383608"/>
            <a:ext cx="11900570" cy="716091"/>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800">
                <a:latin typeface="Calibri"/>
                <a:ea typeface="Calibri"/>
                <a:cs typeface="Calibri"/>
                <a:sym typeface="Calibri"/>
              </a:defRPr>
            </a:lvl1pPr>
          </a:lstStyle>
          <a:p>
            <a:r>
              <a:rPr lang="ja-JP" altLang="en-US" dirty="0"/>
              <a:t>日韓学び合いから生まれたダブルケア支援</a:t>
            </a:r>
            <a:endParaRPr dirty="0"/>
          </a:p>
        </p:txBody>
      </p:sp>
      <p:sp>
        <p:nvSpPr>
          <p:cNvPr id="195" name="Shape 195"/>
          <p:cNvSpPr>
            <a:spLocks noGrp="1"/>
          </p:cNvSpPr>
          <p:nvPr>
            <p:ph type="body" idx="4294967295"/>
          </p:nvPr>
        </p:nvSpPr>
        <p:spPr>
          <a:xfrm>
            <a:off x="650238" y="1099699"/>
            <a:ext cx="12114785" cy="8080877"/>
          </a:xfrm>
          <a:prstGeom prst="rect">
            <a:avLst/>
          </a:prstGeom>
        </p:spPr>
        <p:txBody>
          <a:bodyPr lIns="65023" tIns="65023" rIns="65023" bIns="65023" anchor="t">
            <a:normAutofit/>
          </a:bodyPr>
          <a:lstStyle/>
          <a:p>
            <a:pPr marL="0" indent="0" defTabSz="988364">
              <a:spcBef>
                <a:spcPts val="800"/>
              </a:spcBef>
              <a:buSzPct val="100000"/>
              <a:buNone/>
              <a:defRPr sz="3343">
                <a:latin typeface="Calibri"/>
                <a:ea typeface="Calibri"/>
                <a:cs typeface="Calibri"/>
                <a:sym typeface="Calibri"/>
              </a:defRPr>
            </a:pPr>
            <a:r>
              <a:rPr lang="en-US" altLang="ja-JP" dirty="0">
                <a:solidFill>
                  <a:schemeClr val="accent1">
                    <a:lumMod val="75000"/>
                  </a:schemeClr>
                </a:solidFill>
              </a:rPr>
              <a:t>【</a:t>
            </a:r>
            <a:r>
              <a:rPr lang="ja-JP" altLang="en-US" dirty="0">
                <a:solidFill>
                  <a:schemeClr val="accent1">
                    <a:lumMod val="75000"/>
                  </a:schemeClr>
                </a:solidFill>
              </a:rPr>
              <a:t>日本チーム</a:t>
            </a:r>
            <a:r>
              <a:rPr lang="en-US" altLang="ja-JP" dirty="0">
                <a:solidFill>
                  <a:schemeClr val="accent1">
                    <a:lumMod val="75000"/>
                  </a:schemeClr>
                </a:solidFill>
              </a:rPr>
              <a:t>】</a:t>
            </a:r>
          </a:p>
          <a:p>
            <a:pPr marL="0" indent="0" defTabSz="988364">
              <a:spcBef>
                <a:spcPts val="800"/>
              </a:spcBef>
              <a:buSzPct val="100000"/>
              <a:buNone/>
              <a:defRPr sz="3343">
                <a:latin typeface="Calibri"/>
                <a:ea typeface="Calibri"/>
                <a:cs typeface="Calibri"/>
                <a:sym typeface="Calibri"/>
              </a:defRPr>
            </a:pPr>
            <a:r>
              <a:rPr lang="ja-JP" altLang="en-US" dirty="0"/>
              <a:t>・視察報告を各所で開催（地域ケアプラザ、子育て支援者会議等）</a:t>
            </a:r>
            <a:endParaRPr lang="en-US" altLang="ja-JP" dirty="0"/>
          </a:p>
          <a:p>
            <a:pPr marL="0" indent="0" defTabSz="988364">
              <a:spcBef>
                <a:spcPts val="800"/>
              </a:spcBef>
              <a:buSzPct val="100000"/>
              <a:buNone/>
              <a:defRPr sz="3343">
                <a:latin typeface="Calibri"/>
                <a:ea typeface="Calibri"/>
                <a:cs typeface="Calibri"/>
                <a:sym typeface="Calibri"/>
              </a:defRPr>
            </a:pPr>
            <a:r>
              <a:rPr lang="ja-JP" altLang="en-US" dirty="0"/>
              <a:t>・ダブルケア支援に特化した法人を設立</a:t>
            </a:r>
            <a:endParaRPr lang="en-US" altLang="ja-JP" dirty="0"/>
          </a:p>
          <a:p>
            <a:pPr marL="0" indent="0" algn="r" defTabSz="988364">
              <a:spcBef>
                <a:spcPts val="800"/>
              </a:spcBef>
              <a:buSzPct val="100000"/>
              <a:buNone/>
              <a:defRPr sz="3343">
                <a:latin typeface="Calibri"/>
                <a:ea typeface="Calibri"/>
                <a:cs typeface="Calibri"/>
                <a:sym typeface="Calibri"/>
              </a:defRPr>
            </a:pPr>
            <a:r>
              <a:rPr lang="ja-JP" altLang="en-US" dirty="0"/>
              <a:t>　（一般社団法人ダブルケアサポート）</a:t>
            </a:r>
            <a:endParaRPr lang="en-US" altLang="ja-JP" dirty="0"/>
          </a:p>
          <a:p>
            <a:pPr marL="0" indent="0" defTabSz="988364">
              <a:spcBef>
                <a:spcPts val="800"/>
              </a:spcBef>
              <a:buSzPct val="100000"/>
              <a:buNone/>
              <a:defRPr sz="3343">
                <a:latin typeface="Calibri"/>
                <a:ea typeface="Calibri"/>
                <a:cs typeface="Calibri"/>
                <a:sym typeface="Calibri"/>
              </a:defRPr>
            </a:pPr>
            <a:r>
              <a:rPr lang="ja-JP" altLang="en-US" dirty="0"/>
              <a:t>・上記法人</a:t>
            </a:r>
            <a:r>
              <a:rPr lang="en-US" altLang="ja-JP" dirty="0"/>
              <a:t>HP</a:t>
            </a:r>
            <a:r>
              <a:rPr lang="ja-JP" altLang="en-US" dirty="0"/>
              <a:t>でダブルケア関連情報を発信</a:t>
            </a:r>
            <a:endParaRPr lang="en-US" altLang="ja-JP" dirty="0"/>
          </a:p>
          <a:p>
            <a:pPr marL="0" indent="0" defTabSz="988364">
              <a:spcBef>
                <a:spcPts val="800"/>
              </a:spcBef>
              <a:buSzPct val="100000"/>
              <a:buNone/>
              <a:defRPr sz="3343">
                <a:latin typeface="Calibri"/>
                <a:ea typeface="Calibri"/>
                <a:cs typeface="Calibri"/>
                <a:sym typeface="Calibri"/>
              </a:defRPr>
            </a:pPr>
            <a:endParaRPr lang="en-US" altLang="ja-JP" dirty="0"/>
          </a:p>
          <a:p>
            <a:pPr marL="0" indent="0" defTabSz="988364">
              <a:spcBef>
                <a:spcPts val="800"/>
              </a:spcBef>
              <a:buSzPct val="100000"/>
              <a:buNone/>
              <a:defRPr sz="3343">
                <a:latin typeface="Calibri"/>
                <a:ea typeface="Calibri"/>
                <a:cs typeface="Calibri"/>
                <a:sym typeface="Calibri"/>
              </a:defRPr>
            </a:pPr>
            <a:r>
              <a:rPr lang="ja-JP" altLang="en-US" dirty="0"/>
              <a:t>・厚生労働省発行の平成</a:t>
            </a:r>
            <a:r>
              <a:rPr lang="en-US" altLang="ja-JP" dirty="0"/>
              <a:t>28</a:t>
            </a:r>
            <a:r>
              <a:rPr lang="ja-JP" altLang="en-US" dirty="0"/>
              <a:t>年度厚生労働白書にてダブルケア</a:t>
            </a:r>
            <a:endParaRPr lang="en-US" altLang="ja-JP" dirty="0"/>
          </a:p>
          <a:p>
            <a:pPr marL="0" indent="0" defTabSz="988364">
              <a:spcBef>
                <a:spcPts val="800"/>
              </a:spcBef>
              <a:buSzPct val="100000"/>
              <a:buNone/>
              <a:defRPr sz="3343">
                <a:latin typeface="Calibri"/>
                <a:ea typeface="Calibri"/>
                <a:cs typeface="Calibri"/>
                <a:sym typeface="Calibri"/>
              </a:defRPr>
            </a:pPr>
            <a:r>
              <a:rPr lang="ja-JP" altLang="en-US" dirty="0"/>
              <a:t>　問題が取り上げられる⇒ダブルケアが国政課題に。</a:t>
            </a:r>
            <a:endParaRPr lang="en-US" altLang="ja-JP" dirty="0"/>
          </a:p>
          <a:p>
            <a:pPr marL="0" indent="0" defTabSz="988364">
              <a:spcBef>
                <a:spcPts val="800"/>
              </a:spcBef>
              <a:buSzPct val="100000"/>
              <a:buNone/>
              <a:defRPr sz="3343">
                <a:latin typeface="Calibri"/>
                <a:ea typeface="Calibri"/>
                <a:cs typeface="Calibri"/>
                <a:sym typeface="Calibri"/>
              </a:defRPr>
            </a:pPr>
            <a:endParaRPr lang="en-US" altLang="ja-JP" dirty="0"/>
          </a:p>
          <a:p>
            <a:pPr marL="0" indent="0" defTabSz="988364">
              <a:spcBef>
                <a:spcPts val="800"/>
              </a:spcBef>
              <a:buSzPct val="100000"/>
              <a:buNone/>
              <a:defRPr sz="3343">
                <a:latin typeface="Calibri"/>
                <a:ea typeface="Calibri"/>
                <a:cs typeface="Calibri"/>
                <a:sym typeface="Calibri"/>
              </a:defRPr>
            </a:pPr>
            <a:r>
              <a:rPr lang="ja-JP" altLang="en-US" dirty="0"/>
              <a:t>・ダブルケアの観点からのデイケアサービスの見直しについて</a:t>
            </a:r>
            <a:endParaRPr lang="en-US" altLang="ja-JP" dirty="0"/>
          </a:p>
          <a:p>
            <a:pPr marL="0" indent="0" defTabSz="988364">
              <a:spcBef>
                <a:spcPts val="800"/>
              </a:spcBef>
              <a:buSzPct val="100000"/>
              <a:buNone/>
              <a:defRPr sz="3343">
                <a:latin typeface="Calibri"/>
                <a:ea typeface="Calibri"/>
                <a:cs typeface="Calibri"/>
                <a:sym typeface="Calibri"/>
              </a:defRPr>
            </a:pPr>
            <a:r>
              <a:rPr lang="ja-JP" altLang="en-US" dirty="0"/>
              <a:t>　「</a:t>
            </a:r>
            <a:r>
              <a:rPr lang="ja-JP" altLang="en-US" sz="3343" dirty="0">
                <a:sym typeface="Calibri"/>
              </a:rPr>
              <a:t>一億総活躍推進本部女性活躍・子育て・幼児教育</a:t>
            </a:r>
            <a:r>
              <a:rPr lang="en-US" altLang="ja-JP" sz="3343" dirty="0">
                <a:sym typeface="Calibri"/>
              </a:rPr>
              <a:t>PT</a:t>
            </a:r>
            <a:r>
              <a:rPr lang="ja-JP" altLang="en-US" sz="3343" dirty="0">
                <a:sym typeface="Calibri"/>
              </a:rPr>
              <a:t>」会議</a:t>
            </a:r>
            <a:endParaRPr lang="en-US" altLang="ja-JP" sz="3343" dirty="0">
              <a:sym typeface="Calibri"/>
            </a:endParaRPr>
          </a:p>
          <a:p>
            <a:pPr marL="0" indent="0" defTabSz="988364">
              <a:spcBef>
                <a:spcPts val="800"/>
              </a:spcBef>
              <a:buSzPct val="100000"/>
              <a:buNone/>
              <a:defRPr sz="3343">
                <a:latin typeface="Calibri"/>
                <a:ea typeface="Calibri"/>
                <a:cs typeface="Calibri"/>
                <a:sym typeface="Calibri"/>
              </a:defRPr>
            </a:pPr>
            <a:r>
              <a:rPr lang="ja-JP" altLang="en-US" sz="3343" dirty="0">
                <a:sym typeface="Calibri"/>
              </a:rPr>
              <a:t>　にて韓国視察の事例を元に説明</a:t>
            </a:r>
            <a:endParaRPr lang="en-US" altLang="ja-JP" dirty="0"/>
          </a:p>
        </p:txBody>
      </p:sp>
    </p:spTree>
    <p:extLst>
      <p:ext uri="{BB962C8B-B14F-4D97-AF65-F5344CB8AC3E}">
        <p14:creationId xmlns:p14="http://schemas.microsoft.com/office/powerpoint/2010/main" val="141674245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p:nvPr/>
        </p:nvSpPr>
        <p:spPr>
          <a:xfrm>
            <a:off x="650238" y="383608"/>
            <a:ext cx="11900570" cy="716091"/>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800">
                <a:latin typeface="Calibri"/>
                <a:ea typeface="Calibri"/>
                <a:cs typeface="Calibri"/>
                <a:sym typeface="Calibri"/>
              </a:defRPr>
            </a:lvl1pPr>
          </a:lstStyle>
          <a:p>
            <a:r>
              <a:rPr lang="ja-JP" altLang="en-US" dirty="0"/>
              <a:t>日韓学び合いから生まれたダブルケア支援</a:t>
            </a:r>
            <a:endParaRPr dirty="0"/>
          </a:p>
        </p:txBody>
      </p:sp>
      <p:sp>
        <p:nvSpPr>
          <p:cNvPr id="195" name="Shape 195"/>
          <p:cNvSpPr>
            <a:spLocks noGrp="1"/>
          </p:cNvSpPr>
          <p:nvPr>
            <p:ph type="body" idx="4294967295"/>
          </p:nvPr>
        </p:nvSpPr>
        <p:spPr>
          <a:xfrm>
            <a:off x="650238" y="1355731"/>
            <a:ext cx="12114785" cy="8080877"/>
          </a:xfrm>
          <a:prstGeom prst="rect">
            <a:avLst/>
          </a:prstGeom>
        </p:spPr>
        <p:txBody>
          <a:bodyPr lIns="65023" tIns="65023" rIns="65023" bIns="65023" anchor="t">
            <a:normAutofit fontScale="92500" lnSpcReduction="10000"/>
          </a:bodyPr>
          <a:lstStyle/>
          <a:p>
            <a:pPr marL="0" indent="0" defTabSz="988364">
              <a:spcBef>
                <a:spcPts val="800"/>
              </a:spcBef>
              <a:buSzPct val="100000"/>
              <a:buNone/>
              <a:defRPr sz="3343">
                <a:latin typeface="Calibri"/>
                <a:ea typeface="Calibri"/>
                <a:cs typeface="Calibri"/>
                <a:sym typeface="Calibri"/>
              </a:defRPr>
            </a:pPr>
            <a:r>
              <a:rPr lang="en-US" altLang="ja-JP" dirty="0"/>
              <a:t>【</a:t>
            </a:r>
            <a:r>
              <a:rPr lang="ja-JP" altLang="en-US" dirty="0"/>
              <a:t>韓国チーム</a:t>
            </a:r>
            <a:r>
              <a:rPr lang="en-US" altLang="ja-JP" dirty="0"/>
              <a:t>】</a:t>
            </a:r>
          </a:p>
          <a:p>
            <a:pPr marL="358330" indent="-358330" defTabSz="988364">
              <a:spcBef>
                <a:spcPts val="800"/>
              </a:spcBef>
              <a:buSzPct val="100000"/>
              <a:buFont typeface="Arial"/>
              <a:defRPr sz="3343">
                <a:latin typeface="Calibri"/>
                <a:ea typeface="Calibri"/>
                <a:cs typeface="Calibri"/>
                <a:sym typeface="Calibri"/>
              </a:defRPr>
            </a:pPr>
            <a:r>
              <a:rPr lang="en-US" altLang="ja-JP" dirty="0"/>
              <a:t>YWCA</a:t>
            </a:r>
            <a:r>
              <a:rPr lang="ja-JP" altLang="en-US" dirty="0"/>
              <a:t>全国連合会にてダブルケアに合わせた統合サービス体系を作る必要があることを議論→来年度の事業に反映</a:t>
            </a:r>
            <a:endParaRPr lang="en-US" altLang="ja-JP" dirty="0"/>
          </a:p>
          <a:p>
            <a:pPr marL="358330" indent="-358330" defTabSz="988364">
              <a:spcBef>
                <a:spcPts val="800"/>
              </a:spcBef>
              <a:buSzPct val="100000"/>
              <a:buFont typeface="Arial"/>
              <a:defRPr sz="3343">
                <a:latin typeface="Calibri"/>
                <a:ea typeface="Calibri"/>
                <a:cs typeface="Calibri"/>
                <a:sym typeface="Calibri"/>
              </a:defRPr>
            </a:pPr>
            <a:endParaRPr lang="en-US" altLang="ja-JP" dirty="0"/>
          </a:p>
          <a:p>
            <a:pPr marL="358330" indent="-358330" defTabSz="988364">
              <a:spcBef>
                <a:spcPts val="800"/>
              </a:spcBef>
              <a:buSzPct val="100000"/>
              <a:buFont typeface="Arial"/>
              <a:defRPr sz="3343">
                <a:latin typeface="Calibri"/>
                <a:ea typeface="Calibri"/>
                <a:cs typeface="Calibri"/>
                <a:sym typeface="Calibri"/>
              </a:defRPr>
            </a:pPr>
            <a:r>
              <a:rPr lang="ja-JP" altLang="en-US" dirty="0"/>
              <a:t>仁川広域市の予算事業として「よいケアのための統合案研究」を仁川市へ提案。</a:t>
            </a:r>
            <a:endParaRPr lang="en-US" altLang="ja-JP" dirty="0"/>
          </a:p>
          <a:p>
            <a:pPr marL="358330" indent="-358330" defTabSz="988364">
              <a:spcBef>
                <a:spcPts val="800"/>
              </a:spcBef>
              <a:buSzPct val="100000"/>
              <a:buFont typeface="Arial"/>
              <a:defRPr sz="3343">
                <a:latin typeface="Calibri"/>
                <a:ea typeface="Calibri"/>
                <a:cs typeface="Calibri"/>
                <a:sym typeface="Calibri"/>
              </a:defRPr>
            </a:pPr>
            <a:endParaRPr lang="en-US" dirty="0"/>
          </a:p>
          <a:p>
            <a:pPr marL="358330" indent="-358330" defTabSz="988364">
              <a:spcBef>
                <a:spcPts val="800"/>
              </a:spcBef>
              <a:buSzPct val="100000"/>
              <a:buFont typeface="Arial"/>
              <a:defRPr sz="3343">
                <a:latin typeface="Calibri"/>
                <a:ea typeface="Calibri"/>
                <a:cs typeface="Calibri"/>
                <a:sym typeface="Calibri"/>
              </a:defRPr>
            </a:pPr>
            <a:r>
              <a:rPr lang="ja-JP" altLang="en-US" dirty="0"/>
              <a:t>日本視察時に見た福祉ガイドを参考に、</a:t>
            </a:r>
            <a:endParaRPr lang="en-US" altLang="ja-JP" dirty="0"/>
          </a:p>
          <a:p>
            <a:pPr marL="0" indent="0" defTabSz="988364">
              <a:spcBef>
                <a:spcPts val="800"/>
              </a:spcBef>
              <a:buSzPct val="100000"/>
              <a:buNone/>
              <a:defRPr sz="3343">
                <a:latin typeface="Calibri"/>
                <a:ea typeface="Calibri"/>
                <a:cs typeface="Calibri"/>
                <a:sym typeface="Calibri"/>
              </a:defRPr>
            </a:pPr>
            <a:r>
              <a:rPr lang="ja-JP" altLang="en-US" dirty="0"/>
              <a:t>　高齢者情報ガイドブックを仁川市で初めて作成。</a:t>
            </a:r>
            <a:endParaRPr lang="en-US" altLang="ja-JP" dirty="0"/>
          </a:p>
          <a:p>
            <a:pPr marL="0" indent="0" algn="ctr" defTabSz="988364">
              <a:spcBef>
                <a:spcPts val="800"/>
              </a:spcBef>
              <a:buSzPct val="100000"/>
              <a:buNone/>
              <a:defRPr sz="3343">
                <a:latin typeface="Calibri"/>
                <a:ea typeface="Calibri"/>
                <a:cs typeface="Calibri"/>
                <a:sym typeface="Calibri"/>
              </a:defRPr>
            </a:pPr>
            <a:r>
              <a:rPr lang="ja-JP" altLang="en-US" dirty="0"/>
              <a:t>　</a:t>
            </a:r>
            <a:endParaRPr lang="en-US" altLang="ja-JP" dirty="0"/>
          </a:p>
          <a:p>
            <a:pPr marL="0" indent="0" algn="ctr" defTabSz="988364">
              <a:spcBef>
                <a:spcPts val="800"/>
              </a:spcBef>
              <a:buSzPct val="100000"/>
              <a:buNone/>
              <a:defRPr sz="3343">
                <a:latin typeface="Calibri"/>
                <a:ea typeface="Calibri"/>
                <a:cs typeface="Calibri"/>
                <a:sym typeface="Calibri"/>
              </a:defRPr>
            </a:pPr>
            <a:endParaRPr lang="en-US" altLang="ja-JP" dirty="0"/>
          </a:p>
          <a:p>
            <a:pPr marL="0" indent="0" algn="ctr" defTabSz="988364">
              <a:spcBef>
                <a:spcPts val="800"/>
              </a:spcBef>
              <a:buSzPct val="100000"/>
              <a:buNone/>
              <a:defRPr sz="3343">
                <a:latin typeface="Calibri"/>
                <a:ea typeface="Calibri"/>
                <a:cs typeface="Calibri"/>
                <a:sym typeface="Calibri"/>
              </a:defRPr>
            </a:pPr>
            <a:endParaRPr lang="en-US" altLang="ja-JP" dirty="0"/>
          </a:p>
          <a:p>
            <a:pPr marL="0" indent="0" algn="ctr" defTabSz="988364">
              <a:spcBef>
                <a:spcPts val="800"/>
              </a:spcBef>
              <a:buSzPct val="100000"/>
              <a:buNone/>
              <a:defRPr sz="3343">
                <a:latin typeface="Calibri"/>
                <a:ea typeface="Calibri"/>
                <a:cs typeface="Calibri"/>
                <a:sym typeface="Calibri"/>
              </a:defRPr>
            </a:pPr>
            <a:endParaRPr lang="en-US" altLang="ja-JP" dirty="0"/>
          </a:p>
          <a:p>
            <a:pPr marL="0" indent="0" algn="ctr" defTabSz="988364">
              <a:spcBef>
                <a:spcPts val="800"/>
              </a:spcBef>
              <a:buSzPct val="100000"/>
              <a:buNone/>
              <a:defRPr sz="3343">
                <a:latin typeface="Calibri"/>
                <a:ea typeface="Calibri"/>
                <a:cs typeface="Calibri"/>
                <a:sym typeface="Calibri"/>
              </a:defRPr>
            </a:pPr>
            <a:r>
              <a:rPr lang="ja-JP" altLang="en-US" dirty="0"/>
              <a:t>↓</a:t>
            </a:r>
            <a:endParaRPr lang="en-US" altLang="ja-JP" dirty="0"/>
          </a:p>
          <a:p>
            <a:pPr marL="0" indent="0" algn="ctr" defTabSz="988364">
              <a:spcBef>
                <a:spcPts val="800"/>
              </a:spcBef>
              <a:buSzPct val="100000"/>
              <a:buNone/>
              <a:defRPr sz="3343">
                <a:latin typeface="Calibri"/>
                <a:ea typeface="Calibri"/>
                <a:cs typeface="Calibri"/>
                <a:sym typeface="Calibri"/>
              </a:defRPr>
            </a:pPr>
            <a:r>
              <a:rPr lang="ja-JP" altLang="en-US" dirty="0">
                <a:solidFill>
                  <a:srgbClr val="0070C0"/>
                </a:solidFill>
              </a:rPr>
              <a:t>学び合いで得たものが実践者の現場に早速活かされている。</a:t>
            </a:r>
            <a:endParaRPr lang="en-US" altLang="ja-JP" dirty="0">
              <a:solidFill>
                <a:srgbClr val="0070C0"/>
              </a:solidFill>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1561737021"/>
              </p:ext>
            </p:extLst>
          </p:nvPr>
        </p:nvGraphicFramePr>
        <p:xfrm>
          <a:off x="9799729" y="4576600"/>
          <a:ext cx="2348743" cy="3323816"/>
        </p:xfrm>
        <a:graphic>
          <a:graphicData uri="http://schemas.openxmlformats.org/presentationml/2006/ole">
            <mc:AlternateContent xmlns:mc="http://schemas.openxmlformats.org/markup-compatibility/2006">
              <mc:Choice xmlns:v="urn:schemas-microsoft-com:vml" Requires="v">
                <p:oleObj spid="_x0000_s1031" name="Acrobat Document" r:id="rId4" imgW="5667122" imgH="8019915" progId="AcroExch.Document.DC">
                  <p:embed/>
                </p:oleObj>
              </mc:Choice>
              <mc:Fallback>
                <p:oleObj name="Acrobat Document" r:id="rId4" imgW="5667122" imgH="8019915" progId="AcroExch.Document.DC">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9729" y="4576600"/>
                        <a:ext cx="2348743" cy="3323816"/>
                      </a:xfrm>
                      <a:prstGeom prst="rect">
                        <a:avLst/>
                      </a:prstGeom>
                      <a:noFill/>
                      <a:ln w="12700">
                        <a:solidFill>
                          <a:schemeClr val="accent1"/>
                        </a:solidFill>
                        <a:miter lim="800000"/>
                        <a:headEnd/>
                        <a:tailEnd/>
                      </a:ln>
                      <a:effectLst/>
                    </p:spPr>
                  </p:pic>
                </p:oleObj>
              </mc:Fallback>
            </mc:AlternateContent>
          </a:graphicData>
        </a:graphic>
      </p:graphicFrame>
    </p:spTree>
    <p:extLst>
      <p:ext uri="{BB962C8B-B14F-4D97-AF65-F5344CB8AC3E}">
        <p14:creationId xmlns:p14="http://schemas.microsoft.com/office/powerpoint/2010/main" val="139023660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p:nvPr/>
        </p:nvSpPr>
        <p:spPr>
          <a:xfrm>
            <a:off x="650237" y="913960"/>
            <a:ext cx="11900570" cy="716091"/>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800">
                <a:latin typeface="Calibri"/>
                <a:ea typeface="Calibri"/>
                <a:cs typeface="Calibri"/>
                <a:sym typeface="Calibri"/>
              </a:defRPr>
            </a:lvl1pPr>
          </a:lstStyle>
          <a:p>
            <a:r>
              <a:rPr lang="ja-JP" altLang="en-US" dirty="0"/>
              <a:t>日韓学び合いの継続</a:t>
            </a:r>
            <a:endParaRPr dirty="0"/>
          </a:p>
        </p:txBody>
      </p:sp>
      <p:sp>
        <p:nvSpPr>
          <p:cNvPr id="195" name="Shape 195"/>
          <p:cNvSpPr>
            <a:spLocks noGrp="1"/>
          </p:cNvSpPr>
          <p:nvPr>
            <p:ph type="body" idx="4294967295"/>
          </p:nvPr>
        </p:nvSpPr>
        <p:spPr>
          <a:xfrm>
            <a:off x="543130" y="2526163"/>
            <a:ext cx="12114785" cy="2155565"/>
          </a:xfrm>
          <a:prstGeom prst="rect">
            <a:avLst/>
          </a:prstGeom>
        </p:spPr>
        <p:txBody>
          <a:bodyPr lIns="65023" tIns="65023" rIns="65023" bIns="65023" anchor="t">
            <a:normAutofit/>
          </a:bodyPr>
          <a:lstStyle/>
          <a:p>
            <a:pPr marL="0" indent="0" defTabSz="988364">
              <a:spcBef>
                <a:spcPts val="800"/>
              </a:spcBef>
              <a:buSzPct val="100000"/>
              <a:buNone/>
              <a:defRPr sz="3343">
                <a:latin typeface="Calibri"/>
                <a:ea typeface="Calibri"/>
                <a:cs typeface="Calibri"/>
                <a:sym typeface="Calibri"/>
              </a:defRPr>
            </a:pPr>
            <a:r>
              <a:rPr lang="ja-JP" altLang="en-US" dirty="0"/>
              <a:t>毎年</a:t>
            </a:r>
            <a:r>
              <a:rPr lang="en-US" altLang="ja-JP" dirty="0"/>
              <a:t>2</a:t>
            </a:r>
            <a:r>
              <a:rPr lang="ja-JP" altLang="en-US" dirty="0"/>
              <a:t>月</a:t>
            </a:r>
            <a:r>
              <a:rPr lang="en-US" altLang="ja-JP" dirty="0"/>
              <a:t>14</a:t>
            </a:r>
            <a:r>
              <a:rPr lang="ja-JP" altLang="en-US" dirty="0"/>
              <a:t>日を</a:t>
            </a:r>
            <a:r>
              <a:rPr lang="ja-JP" altLang="en-US" dirty="0">
                <a:solidFill>
                  <a:srgbClr val="0070C0"/>
                </a:solidFill>
              </a:rPr>
              <a:t>ダブルケア記念日</a:t>
            </a:r>
            <a:r>
              <a:rPr lang="ja-JP" altLang="en-US" dirty="0"/>
              <a:t>として</a:t>
            </a:r>
            <a:endParaRPr lang="en-US" altLang="ja-JP" dirty="0"/>
          </a:p>
          <a:p>
            <a:pPr marL="0" indent="0" defTabSz="988364">
              <a:spcBef>
                <a:spcPts val="800"/>
              </a:spcBef>
              <a:buSzPct val="100000"/>
              <a:buNone/>
              <a:defRPr sz="3343">
                <a:latin typeface="Calibri"/>
                <a:ea typeface="Calibri"/>
                <a:cs typeface="Calibri"/>
                <a:sym typeface="Calibri"/>
              </a:defRPr>
            </a:pPr>
            <a:r>
              <a:rPr lang="en-US" altLang="ja-JP" dirty="0"/>
              <a:t>Skype</a:t>
            </a:r>
            <a:r>
              <a:rPr lang="ja-JP" altLang="en-US" dirty="0"/>
              <a:t>等で日本・韓国それぞれにおけるダブルケア支援についての情報交換をしていきます。</a:t>
            </a:r>
            <a:endParaRPr lang="en-US" altLang="ja-JP"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032" y="4924044"/>
            <a:ext cx="4260088" cy="3325858"/>
          </a:xfrm>
          <a:prstGeom prst="rect">
            <a:avLst/>
          </a:prstGeom>
        </p:spPr>
      </p:pic>
    </p:spTree>
    <p:extLst>
      <p:ext uri="{BB962C8B-B14F-4D97-AF65-F5344CB8AC3E}">
        <p14:creationId xmlns:p14="http://schemas.microsoft.com/office/powerpoint/2010/main" val="423833877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p:nvPr/>
        </p:nvSpPr>
        <p:spPr>
          <a:xfrm>
            <a:off x="650239" y="639640"/>
            <a:ext cx="11900570" cy="612648"/>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defRPr sz="3800">
                <a:latin typeface="Calibri"/>
                <a:ea typeface="Calibri"/>
                <a:cs typeface="Calibri"/>
                <a:sym typeface="Calibri"/>
              </a:defRPr>
            </a:lvl1pPr>
          </a:lstStyle>
          <a:p>
            <a:r>
              <a:rPr dirty="0" err="1"/>
              <a:t>なぜ日本と韓国の比較、協力が必要か</a:t>
            </a:r>
            <a:endParaRPr dirty="0"/>
          </a:p>
        </p:txBody>
      </p:sp>
      <p:sp>
        <p:nvSpPr>
          <p:cNvPr id="195" name="Shape 195"/>
          <p:cNvSpPr>
            <a:spLocks noGrp="1"/>
          </p:cNvSpPr>
          <p:nvPr>
            <p:ph type="body" idx="4294967295"/>
          </p:nvPr>
        </p:nvSpPr>
        <p:spPr>
          <a:xfrm>
            <a:off x="650239" y="1804136"/>
            <a:ext cx="11704322" cy="7477762"/>
          </a:xfrm>
          <a:prstGeom prst="rect">
            <a:avLst/>
          </a:prstGeom>
        </p:spPr>
        <p:txBody>
          <a:bodyPr lIns="65023" tIns="65023" rIns="65023" bIns="65023" anchor="t"/>
          <a:lstStyle/>
          <a:p>
            <a:pPr marL="358330" indent="-358330" defTabSz="988364">
              <a:spcBef>
                <a:spcPts val="800"/>
              </a:spcBef>
              <a:buSzPct val="100000"/>
              <a:buFont typeface="Arial"/>
              <a:defRPr sz="3343">
                <a:latin typeface="Calibri"/>
                <a:ea typeface="Calibri"/>
                <a:cs typeface="Calibri"/>
                <a:sym typeface="Calibri"/>
              </a:defRPr>
            </a:pPr>
            <a:r>
              <a:rPr dirty="0" err="1"/>
              <a:t>高齢化と少子化の急速な進行</a:t>
            </a:r>
            <a:endParaRPr dirty="0"/>
          </a:p>
          <a:p>
            <a:pPr marL="358330" indent="-358330" defTabSz="988364">
              <a:spcBef>
                <a:spcPts val="800"/>
              </a:spcBef>
              <a:buSzPct val="100000"/>
              <a:buFont typeface="Arial"/>
              <a:defRPr sz="3343">
                <a:latin typeface="Calibri"/>
                <a:ea typeface="Calibri"/>
                <a:cs typeface="Calibri"/>
                <a:sym typeface="Calibri"/>
              </a:defRPr>
            </a:pPr>
            <a:r>
              <a:rPr dirty="0" err="1"/>
              <a:t>労働市場の構造、家族構造と役割（介護と子育てのほとんどを女性が担っている）の</a:t>
            </a:r>
            <a:r>
              <a:rPr lang="ja-JP" altLang="en-US" dirty="0"/>
              <a:t>類似</a:t>
            </a:r>
            <a:endParaRPr dirty="0"/>
          </a:p>
          <a:p>
            <a:pPr marL="358330" indent="-358330" defTabSz="988364">
              <a:spcBef>
                <a:spcPts val="800"/>
              </a:spcBef>
              <a:buSzPct val="100000"/>
              <a:buFont typeface="Arial"/>
              <a:defRPr sz="3343">
                <a:latin typeface="Calibri"/>
                <a:ea typeface="Calibri"/>
                <a:cs typeface="Calibri"/>
                <a:sym typeface="Calibri"/>
              </a:defRPr>
            </a:pPr>
            <a:r>
              <a:rPr dirty="0" err="1"/>
              <a:t>介護支援、子育て支援領域において、国際的にみても革新的な政策を近年施行</a:t>
            </a:r>
            <a:endParaRPr dirty="0"/>
          </a:p>
          <a:p>
            <a:pPr marL="358330" indent="-358330" defTabSz="988364">
              <a:spcBef>
                <a:spcPts val="800"/>
              </a:spcBef>
              <a:buSzPct val="100000"/>
              <a:buFont typeface="Arial"/>
              <a:defRPr sz="3343">
                <a:latin typeface="Calibri"/>
                <a:ea typeface="Calibri"/>
                <a:cs typeface="Calibri"/>
                <a:sym typeface="Calibri"/>
              </a:defRPr>
            </a:pPr>
            <a:r>
              <a:rPr dirty="0" err="1"/>
              <a:t>政策の進展にも関わらず、これまでの研究で、日本と韓国では他の東アジア諸国に比べて、ダブルケアラーの負担が高いことが判明</a:t>
            </a:r>
            <a:r>
              <a:rPr dirty="0"/>
              <a:t>。</a:t>
            </a:r>
          </a:p>
          <a:p>
            <a:pPr marL="358330" indent="-358330" defTabSz="988364">
              <a:spcBef>
                <a:spcPts val="800"/>
              </a:spcBef>
              <a:buSzPct val="100000"/>
              <a:buFont typeface="Arial"/>
              <a:defRPr sz="3343">
                <a:latin typeface="Calibri"/>
                <a:ea typeface="Calibri"/>
                <a:cs typeface="Calibri"/>
                <a:sym typeface="Calibri"/>
              </a:defRPr>
            </a:pPr>
            <a:r>
              <a:rPr dirty="0"/>
              <a:t>子育て、介護支援において</a:t>
            </a:r>
            <a:r>
              <a:rPr lang="en-US" altLang="ja-JP" dirty="0"/>
              <a:t>NPO</a:t>
            </a:r>
            <a:r>
              <a:rPr dirty="0"/>
              <a:t>団体や市民団体が着実に実績を蓄積しており、両国のNPOが交流することによって、共同でダブルケアへの対応策を考えることが重要。</a:t>
            </a:r>
          </a:p>
        </p:txBody>
      </p:sp>
    </p:spTree>
    <p:extLst>
      <p:ext uri="{BB962C8B-B14F-4D97-AF65-F5344CB8AC3E}">
        <p14:creationId xmlns:p14="http://schemas.microsoft.com/office/powerpoint/2010/main" val="73901809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650239" y="390596"/>
            <a:ext cx="11704322" cy="1209039"/>
          </a:xfrm>
          <a:prstGeom prst="rect">
            <a:avLst/>
          </a:prstGeom>
        </p:spPr>
        <p:txBody>
          <a:bodyPr/>
          <a:lstStyle>
            <a:lvl1pPr>
              <a:defRPr sz="3400"/>
            </a:lvl1pPr>
          </a:lstStyle>
          <a:p>
            <a:r>
              <a:rPr lang="ja-JP" altLang="en-US" dirty="0"/>
              <a:t>ダブルケア研究</a:t>
            </a:r>
            <a:endParaRPr dirty="0"/>
          </a:p>
        </p:txBody>
      </p:sp>
      <p:sp>
        <p:nvSpPr>
          <p:cNvPr id="162" name="Shape 162"/>
          <p:cNvSpPr>
            <a:spLocks noGrp="1"/>
          </p:cNvSpPr>
          <p:nvPr>
            <p:ph type="body" idx="1"/>
          </p:nvPr>
        </p:nvSpPr>
        <p:spPr>
          <a:xfrm>
            <a:off x="767362" y="1702047"/>
            <a:ext cx="11587197" cy="6564129"/>
          </a:xfrm>
          <a:prstGeom prst="rect">
            <a:avLst/>
          </a:prstGeom>
        </p:spPr>
        <p:txBody>
          <a:bodyPr>
            <a:normAutofit lnSpcReduction="10000"/>
          </a:bodyPr>
          <a:lstStyle/>
          <a:p>
            <a:pPr marL="0" indent="0" defTabSz="1144422">
              <a:lnSpc>
                <a:spcPct val="80000"/>
              </a:lnSpc>
              <a:spcBef>
                <a:spcPts val="0"/>
              </a:spcBef>
              <a:buSzTx/>
              <a:buNone/>
              <a:defRPr sz="2464"/>
            </a:pPr>
            <a:r>
              <a:rPr dirty="0" err="1"/>
              <a:t>日本学術振興会</a:t>
            </a:r>
            <a:r>
              <a:rPr dirty="0"/>
              <a:t>　</a:t>
            </a:r>
            <a:r>
              <a:rPr dirty="0" err="1"/>
              <a:t>科学研究費（基盤B</a:t>
            </a:r>
            <a:r>
              <a:rPr dirty="0"/>
              <a:t>)「</a:t>
            </a:r>
            <a:r>
              <a:rPr dirty="0" err="1"/>
              <a:t>東アジアにおける介護と育児のダブルケア負担に関するケアレジーム比較分析</a:t>
            </a:r>
            <a:r>
              <a:rPr dirty="0"/>
              <a:t>」（研究課題番号24310192、2012年度〜2014年度）、</a:t>
            </a:r>
            <a:r>
              <a:rPr dirty="0" err="1"/>
              <a:t>横浜国立大学経済学部アジア経済社会研究センターの研究プロジェクト</a:t>
            </a:r>
            <a:endParaRPr dirty="0"/>
          </a:p>
          <a:p>
            <a:pPr marL="0" indent="0" defTabSz="1144422">
              <a:spcBef>
                <a:spcPts val="0"/>
              </a:spcBef>
              <a:buSzTx/>
              <a:buNone/>
              <a:defRPr sz="2464"/>
            </a:pPr>
            <a:endParaRPr dirty="0"/>
          </a:p>
          <a:p>
            <a:pPr marL="0" indent="0" defTabSz="1144422">
              <a:spcBef>
                <a:spcPts val="0"/>
              </a:spcBef>
              <a:buSzTx/>
              <a:buNone/>
              <a:defRPr sz="2464"/>
            </a:pPr>
            <a:r>
              <a:rPr dirty="0"/>
              <a:t>【</a:t>
            </a:r>
            <a:r>
              <a:rPr dirty="0" err="1"/>
              <a:t>研究メンバ</a:t>
            </a:r>
            <a:r>
              <a:rPr dirty="0"/>
              <a:t>ー】</a:t>
            </a:r>
          </a:p>
          <a:p>
            <a:pPr marL="422452" indent="-422452" defTabSz="1144422">
              <a:spcBef>
                <a:spcPts val="0"/>
              </a:spcBef>
              <a:defRPr sz="2464"/>
            </a:pPr>
            <a:r>
              <a:rPr b="1" dirty="0" err="1">
                <a:solidFill>
                  <a:srgbClr val="0070C0"/>
                </a:solidFill>
              </a:rPr>
              <a:t>相馬直子：横浜国立大学准教授</a:t>
            </a:r>
            <a:endParaRPr b="1" dirty="0">
              <a:solidFill>
                <a:srgbClr val="0070C0"/>
              </a:solidFill>
            </a:endParaRPr>
          </a:p>
          <a:p>
            <a:pPr marL="422452" indent="-422452" defTabSz="1144422">
              <a:spcBef>
                <a:spcPts val="0"/>
              </a:spcBef>
              <a:defRPr sz="2464"/>
            </a:pPr>
            <a:r>
              <a:rPr b="1" dirty="0" err="1">
                <a:solidFill>
                  <a:srgbClr val="0070C0"/>
                </a:solidFill>
              </a:rPr>
              <a:t>山下順子：英国ブリストル大学専任講師</a:t>
            </a:r>
            <a:endParaRPr b="1" dirty="0">
              <a:solidFill>
                <a:srgbClr val="0070C0"/>
              </a:solidFill>
            </a:endParaRPr>
          </a:p>
          <a:p>
            <a:pPr marL="422452" indent="-422452" defTabSz="1144422">
              <a:spcBef>
                <a:spcPts val="0"/>
              </a:spcBef>
              <a:defRPr sz="2464"/>
            </a:pPr>
            <a:r>
              <a:rPr dirty="0" err="1"/>
              <a:t>陳国康（Raymond</a:t>
            </a:r>
            <a:r>
              <a:rPr dirty="0"/>
              <a:t> K.H. CHAN）, </a:t>
            </a:r>
            <a:r>
              <a:rPr dirty="0" err="1"/>
              <a:t>香港市立大学教授、香港</a:t>
            </a:r>
            <a:endParaRPr dirty="0"/>
          </a:p>
          <a:p>
            <a:pPr marL="422452" indent="-422452" defTabSz="1144422">
              <a:spcBef>
                <a:spcPts val="0"/>
              </a:spcBef>
              <a:defRPr sz="2464"/>
            </a:pPr>
            <a:r>
              <a:rPr b="1" dirty="0" err="1">
                <a:solidFill>
                  <a:srgbClr val="0070C0"/>
                </a:solidFill>
              </a:rPr>
              <a:t>宋多永（Dayoung</a:t>
            </a:r>
            <a:r>
              <a:rPr b="1" dirty="0">
                <a:solidFill>
                  <a:srgbClr val="0070C0"/>
                </a:solidFill>
              </a:rPr>
              <a:t> SONG）, </a:t>
            </a:r>
            <a:r>
              <a:rPr b="1" dirty="0" err="1">
                <a:solidFill>
                  <a:srgbClr val="0070C0"/>
                </a:solidFill>
              </a:rPr>
              <a:t>仁川大学校教授</a:t>
            </a:r>
            <a:r>
              <a:rPr b="1" dirty="0">
                <a:solidFill>
                  <a:srgbClr val="0070C0"/>
                </a:solidFill>
              </a:rPr>
              <a:t>, </a:t>
            </a:r>
            <a:r>
              <a:rPr b="1" dirty="0" err="1">
                <a:solidFill>
                  <a:srgbClr val="0070C0"/>
                </a:solidFill>
              </a:rPr>
              <a:t>韓国</a:t>
            </a:r>
            <a:endParaRPr b="1" dirty="0">
              <a:solidFill>
                <a:srgbClr val="0070C0"/>
              </a:solidFill>
            </a:endParaRPr>
          </a:p>
          <a:p>
            <a:pPr marL="422452" indent="-422452" defTabSz="1144422">
              <a:spcBef>
                <a:spcPts val="600"/>
              </a:spcBef>
              <a:defRPr sz="2464"/>
            </a:pPr>
            <a:r>
              <a:rPr dirty="0" err="1"/>
              <a:t>王永慈（Kate</a:t>
            </a:r>
            <a:r>
              <a:rPr dirty="0"/>
              <a:t> </a:t>
            </a:r>
            <a:r>
              <a:rPr dirty="0" err="1"/>
              <a:t>Yeong-Tsyr</a:t>
            </a:r>
            <a:r>
              <a:rPr dirty="0"/>
              <a:t> WANG）, </a:t>
            </a:r>
            <a:r>
              <a:rPr dirty="0" err="1"/>
              <a:t>国立台湾師範大学教授、台湾</a:t>
            </a:r>
            <a:endParaRPr dirty="0"/>
          </a:p>
          <a:p>
            <a:pPr marL="0" indent="0" defTabSz="1144422">
              <a:spcBef>
                <a:spcPts val="600"/>
              </a:spcBef>
              <a:buSzTx/>
              <a:buNone/>
              <a:defRPr sz="2464"/>
            </a:pPr>
            <a:endParaRPr dirty="0"/>
          </a:p>
          <a:p>
            <a:pPr marL="0" indent="0" defTabSz="1144422">
              <a:spcBef>
                <a:spcPts val="600"/>
              </a:spcBef>
              <a:buSzTx/>
              <a:buNone/>
              <a:defRPr sz="2464"/>
            </a:pPr>
            <a:r>
              <a:rPr dirty="0"/>
              <a:t>【</a:t>
            </a:r>
            <a:r>
              <a:rPr dirty="0" err="1"/>
              <a:t>調査研究協力</a:t>
            </a:r>
            <a:r>
              <a:rPr dirty="0"/>
              <a:t>】</a:t>
            </a:r>
          </a:p>
          <a:p>
            <a:pPr marL="422452" indent="-422452" defTabSz="1144422">
              <a:spcBef>
                <a:spcPts val="600"/>
              </a:spcBef>
              <a:defRPr sz="2464"/>
            </a:pPr>
            <a:r>
              <a:rPr dirty="0"/>
              <a:t>横浜市政策局、横浜市子ども青少年局子育て支援課、各区地域子育て支援拠点、子育て支援NPO団体、在宅介護支援団体、地域ケアプラザ、社会福祉協議会</a:t>
            </a:r>
          </a:p>
          <a:p>
            <a:pPr marL="422452" indent="-422452" defTabSz="1144422">
              <a:spcBef>
                <a:spcPts val="600"/>
              </a:spcBef>
              <a:defRPr sz="2464"/>
            </a:pPr>
            <a:r>
              <a:rPr dirty="0" err="1"/>
              <a:t>NPO法人マミーズ・サミット全国ネット</a:t>
            </a:r>
            <a:endParaRPr dirty="0"/>
          </a:p>
          <a:p>
            <a:pPr marL="422452" indent="-422452" defTabSz="1144422">
              <a:spcBef>
                <a:spcPts val="600"/>
              </a:spcBef>
              <a:defRPr sz="2464"/>
            </a:pPr>
            <a:r>
              <a:rPr b="1" dirty="0" err="1">
                <a:solidFill>
                  <a:srgbClr val="0070C0"/>
                </a:solidFill>
              </a:rPr>
              <a:t>NPO法人シャーロックホームズ</a:t>
            </a:r>
            <a:r>
              <a:rPr dirty="0" err="1"/>
              <a:t>、NPO法人横浜コミュニティデザインラボ</a:t>
            </a:r>
            <a:endParaRPr dirty="0"/>
          </a:p>
        </p:txBody>
      </p:sp>
      <p:sp>
        <p:nvSpPr>
          <p:cNvPr id="163" name="Shape 163"/>
          <p:cNvSpPr>
            <a:spLocks noGrp="1"/>
          </p:cNvSpPr>
          <p:nvPr>
            <p:ph type="sldNum" sz="quarter" idx="4294967295"/>
          </p:nvPr>
        </p:nvSpPr>
        <p:spPr>
          <a:xfrm>
            <a:off x="12105251" y="9114112"/>
            <a:ext cx="249310" cy="371349"/>
          </a:xfrm>
          <a:prstGeom prst="rect">
            <a:avLst/>
          </a:prstGeom>
          <a:extLst>
            <a:ext uri="{C572A759-6A51-4108-AA02-DFA0A04FC94B}">
              <ma14:wrappingTextBoxFlag xmlns:ma14="http://schemas.microsoft.com/office/mac/drawingml/2011/main" xmlns="" val="1"/>
            </a:ext>
          </a:extLst>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fld id="{86CB4B4D-7CA3-9044-876B-883B54F8677D}" type="slidenum">
              <a:t>4</a:t>
            </a:fld>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855" y="151935"/>
            <a:ext cx="10952256" cy="998511"/>
          </a:xfrm>
        </p:spPr>
        <p:txBody>
          <a:bodyPr>
            <a:normAutofit/>
          </a:bodyPr>
          <a:lstStyle/>
          <a:p>
            <a:pPr algn="ctr"/>
            <a:r>
              <a:rPr lang="ja-JP" altLang="en-US" sz="3413" b="1" dirty="0"/>
              <a:t>プロジェクトメンバー</a:t>
            </a:r>
            <a:endParaRPr lang="en-GB" sz="3413" b="1" dirty="0"/>
          </a:p>
        </p:txBody>
      </p:sp>
      <p:sp>
        <p:nvSpPr>
          <p:cNvPr id="7" name="テキスト ボックス 6"/>
          <p:cNvSpPr txBox="1"/>
          <p:nvPr/>
        </p:nvSpPr>
        <p:spPr>
          <a:xfrm>
            <a:off x="877823" y="932688"/>
            <a:ext cx="11704319" cy="8217634"/>
          </a:xfrm>
          <a:prstGeom prst="rect">
            <a:avLst/>
          </a:prstGeom>
          <a:noFill/>
        </p:spPr>
        <p:txBody>
          <a:bodyPr wrap="square" rtlCol="0">
            <a:spAutoFit/>
          </a:bodyPr>
          <a:lstStyle/>
          <a:p>
            <a:pPr algn="l"/>
            <a:r>
              <a:rPr lang="ja-JP" altLang="en-US" sz="2400" dirty="0"/>
              <a:t>日本代表　　　　　　　</a:t>
            </a:r>
            <a:r>
              <a:rPr lang="ja-JP" altLang="ja-JP" sz="2400" dirty="0"/>
              <a:t>東恵子（</a:t>
            </a:r>
            <a:r>
              <a:rPr lang="en-US" altLang="ja-JP" sz="2400" dirty="0"/>
              <a:t>NPO</a:t>
            </a:r>
            <a:r>
              <a:rPr lang="ja-JP" altLang="ja-JP" sz="2400" dirty="0"/>
              <a:t>法人シャーロックホームズ理事長）</a:t>
            </a:r>
            <a:r>
              <a:rPr lang="ja-JP" altLang="en-US" sz="2400" dirty="0"/>
              <a:t>　</a:t>
            </a:r>
            <a:endParaRPr lang="en-US" altLang="ja-JP" sz="2400" dirty="0"/>
          </a:p>
          <a:p>
            <a:pPr algn="l"/>
            <a:r>
              <a:rPr lang="ja-JP" altLang="en-US" sz="2400" dirty="0"/>
              <a:t>子育て支援担当　　　　</a:t>
            </a:r>
            <a:r>
              <a:rPr lang="ja-JP" altLang="ja-JP" sz="2400" dirty="0"/>
              <a:t>伊藤保子（</a:t>
            </a:r>
            <a:r>
              <a:rPr lang="en-US" altLang="ja-JP" sz="2400" dirty="0"/>
              <a:t>NPO</a:t>
            </a:r>
            <a:r>
              <a:rPr lang="ja-JP" altLang="ja-JP" sz="2400" dirty="0"/>
              <a:t>法人さくらんぼ理事長）</a:t>
            </a:r>
            <a:endParaRPr lang="en-US" altLang="ja-JP" sz="2400" dirty="0"/>
          </a:p>
          <a:p>
            <a:pPr algn="l"/>
            <a:r>
              <a:rPr lang="ja-JP" altLang="en-US" sz="2400" dirty="0"/>
              <a:t>多文化家庭支援担当　　</a:t>
            </a:r>
            <a:r>
              <a:rPr lang="ja-JP" altLang="ja-JP" sz="2400" dirty="0"/>
              <a:t>金子美津子（</a:t>
            </a:r>
            <a:r>
              <a:rPr lang="en-US" altLang="ja-JP" sz="2400" dirty="0"/>
              <a:t>NPO</a:t>
            </a:r>
            <a:r>
              <a:rPr lang="ja-JP" altLang="ja-JP" sz="2400" dirty="0"/>
              <a:t>法人まんま理事長）</a:t>
            </a:r>
            <a:r>
              <a:rPr lang="ja-JP" altLang="en-US" sz="2400" dirty="0"/>
              <a:t>　</a:t>
            </a:r>
            <a:endParaRPr lang="en-US" altLang="ja-JP" sz="2400" dirty="0"/>
          </a:p>
          <a:p>
            <a:pPr algn="l"/>
            <a:r>
              <a:rPr lang="ja-JP" altLang="en-US" sz="2400" dirty="0"/>
              <a:t>地域ｺﾐｭﾆﾃｨ担当　　　　</a:t>
            </a:r>
            <a:r>
              <a:rPr lang="ja-JP" altLang="ja-JP" sz="2400" dirty="0"/>
              <a:t>植木美子（芹が谷コミュニティてとてと代表）</a:t>
            </a:r>
            <a:endParaRPr lang="en-US" altLang="ja-JP" sz="2400" dirty="0"/>
          </a:p>
          <a:p>
            <a:pPr algn="l"/>
            <a:r>
              <a:rPr lang="ja-JP" altLang="en-US" sz="2400" dirty="0"/>
              <a:t>子育て支援担当　　　　</a:t>
            </a:r>
            <a:r>
              <a:rPr lang="ja-JP" altLang="ja-JP" sz="2400" dirty="0"/>
              <a:t>橋本笑穂（</a:t>
            </a:r>
            <a:r>
              <a:rPr lang="en-US" altLang="ja-JP" sz="2400" dirty="0"/>
              <a:t>NPO</a:t>
            </a:r>
            <a:r>
              <a:rPr lang="ja-JP" altLang="ja-JP" sz="2400" dirty="0"/>
              <a:t>法人さくらんぼ職員）</a:t>
            </a:r>
            <a:endParaRPr lang="en-US" altLang="ja-JP" sz="2400" dirty="0"/>
          </a:p>
          <a:p>
            <a:pPr algn="l"/>
            <a:r>
              <a:rPr lang="ja-JP" altLang="en-US" sz="2400" dirty="0"/>
              <a:t>親・女性参画担当　　　</a:t>
            </a:r>
            <a:r>
              <a:rPr lang="ja-JP" altLang="ja-JP" sz="2400" dirty="0"/>
              <a:t>宮島真希子（</a:t>
            </a:r>
            <a:r>
              <a:rPr lang="en-US" altLang="ja-JP" sz="2400" dirty="0"/>
              <a:t>NPO</a:t>
            </a:r>
            <a:r>
              <a:rPr lang="ja-JP" altLang="ja-JP" sz="2400" dirty="0"/>
              <a:t>法人横浜</a:t>
            </a:r>
            <a:r>
              <a:rPr lang="ja-JP" altLang="en-US" sz="2400" dirty="0"/>
              <a:t>ｺﾐｭﾆﾃｨﾃﾞｻﾞｲﾝ・ﾗﾎﾞ</a:t>
            </a:r>
            <a:r>
              <a:rPr lang="ja-JP" altLang="ja-JP" sz="2400" dirty="0"/>
              <a:t>理事）</a:t>
            </a:r>
            <a:endParaRPr lang="en-US" altLang="ja-JP" sz="2400" dirty="0"/>
          </a:p>
          <a:p>
            <a:pPr algn="l"/>
            <a:r>
              <a:rPr lang="ja-JP" altLang="en-US" sz="2400" dirty="0"/>
              <a:t>高齢・包括ケア担当　　</a:t>
            </a:r>
            <a:r>
              <a:rPr lang="ja-JP" altLang="ja-JP" sz="2400" dirty="0"/>
              <a:t>菊地真弓（横浜市原宿地域</a:t>
            </a:r>
            <a:r>
              <a:rPr lang="ja-JP" altLang="en-US" sz="2400" dirty="0"/>
              <a:t>ｹｱﾌﾟﾗｻﾞ地域交流ｺｰﾃﾞｨﾈｰﾀｰ</a:t>
            </a:r>
            <a:r>
              <a:rPr lang="ja-JP" altLang="ja-JP" sz="2400" dirty="0"/>
              <a:t>）</a:t>
            </a:r>
            <a:endParaRPr lang="en-US" altLang="ja-JP" sz="2400" dirty="0"/>
          </a:p>
          <a:p>
            <a:pPr algn="l"/>
            <a:r>
              <a:rPr lang="ja-JP" altLang="en-US" sz="2400" dirty="0"/>
              <a:t>高齢・包括ケア担当　　</a:t>
            </a:r>
            <a:r>
              <a:rPr lang="ja-JP" altLang="ja-JP" sz="2400" dirty="0"/>
              <a:t>小薮基司（横浜市すすき野地域</a:t>
            </a:r>
            <a:r>
              <a:rPr lang="ja-JP" altLang="en-US" sz="2400" dirty="0"/>
              <a:t>ｹｱﾌﾟﾗｻﾞ</a:t>
            </a:r>
            <a:r>
              <a:rPr lang="ja-JP" altLang="ja-JP" sz="2400" dirty="0"/>
              <a:t>開設準備室室長）</a:t>
            </a:r>
            <a:endParaRPr lang="en-US" altLang="ja-JP" sz="2400" dirty="0"/>
          </a:p>
          <a:p>
            <a:pPr algn="l"/>
            <a:r>
              <a:rPr lang="ja-JP" altLang="en-US" sz="2400" dirty="0"/>
              <a:t>アドバイザー　　　　　</a:t>
            </a:r>
            <a:r>
              <a:rPr lang="ja-JP" altLang="ja-JP" sz="2400" dirty="0"/>
              <a:t>相馬直子（横浜国立大学准教授）</a:t>
            </a:r>
            <a:endParaRPr lang="en-US" altLang="ja-JP" sz="2400" dirty="0"/>
          </a:p>
          <a:p>
            <a:pPr algn="l"/>
            <a:r>
              <a:rPr lang="ja-JP" altLang="en-US" sz="2400" dirty="0"/>
              <a:t>アドバイザー　　　　　</a:t>
            </a:r>
            <a:r>
              <a:rPr lang="ja-JP" altLang="ja-JP" sz="2400" dirty="0"/>
              <a:t>山下順子（英国ブリストル大学講師）</a:t>
            </a:r>
          </a:p>
          <a:p>
            <a:pPr algn="l"/>
            <a:r>
              <a:rPr lang="ja-JP" altLang="en-US" sz="2400" dirty="0"/>
              <a:t>コーディネーター　  　 </a:t>
            </a:r>
            <a:r>
              <a:rPr lang="ja-JP" altLang="ja-JP" sz="2400" dirty="0"/>
              <a:t>澤木麻利子（</a:t>
            </a:r>
            <a:r>
              <a:rPr lang="en-US" altLang="ja-JP" sz="2400" dirty="0"/>
              <a:t>NPO</a:t>
            </a:r>
            <a:r>
              <a:rPr lang="ja-JP" altLang="ja-JP" sz="2400" dirty="0"/>
              <a:t>法人シャーロックホームズ職員）</a:t>
            </a:r>
            <a:endParaRPr lang="en-US" altLang="ja-JP" sz="2400" dirty="0"/>
          </a:p>
          <a:p>
            <a:pPr algn="l"/>
            <a:endParaRPr lang="en-US" altLang="ja-JP" sz="2400" dirty="0"/>
          </a:p>
          <a:p>
            <a:pPr algn="l"/>
            <a:r>
              <a:rPr lang="ja-JP" altLang="en-US" sz="2400" dirty="0"/>
              <a:t>韓国代表　　　　　　   </a:t>
            </a:r>
            <a:r>
              <a:rPr lang="en-US" altLang="ja-JP" sz="2400" dirty="0"/>
              <a:t>Song </a:t>
            </a:r>
            <a:r>
              <a:rPr lang="en-US" altLang="ja-JP" sz="2400" dirty="0" err="1"/>
              <a:t>Dayoung</a:t>
            </a:r>
            <a:r>
              <a:rPr lang="ja-JP" altLang="ja-JP" sz="2400" dirty="0"/>
              <a:t>（仁川大学社会福祉学科教授）</a:t>
            </a:r>
            <a:endParaRPr lang="en-US" altLang="ja-JP" sz="2400" dirty="0"/>
          </a:p>
          <a:p>
            <a:pPr algn="l"/>
            <a:r>
              <a:rPr lang="ja-JP" altLang="en-US" sz="2400" dirty="0"/>
              <a:t>高齢・生活支援担当　　</a:t>
            </a:r>
            <a:r>
              <a:rPr lang="en-US" altLang="ja-JP" sz="2400" dirty="0"/>
              <a:t>BAE, Jung </a:t>
            </a:r>
            <a:r>
              <a:rPr lang="en-US" altLang="ja-JP" sz="2400" dirty="0" err="1"/>
              <a:t>Mee</a:t>
            </a:r>
            <a:r>
              <a:rPr lang="en-US" altLang="ja-JP" sz="2400" dirty="0"/>
              <a:t> </a:t>
            </a:r>
            <a:r>
              <a:rPr lang="ja-JP" altLang="ja-JP" sz="2400" dirty="0"/>
              <a:t>（韓国</a:t>
            </a:r>
            <a:r>
              <a:rPr lang="en-US" altLang="ja-JP" sz="2400" dirty="0"/>
              <a:t>YWCA</a:t>
            </a:r>
            <a:r>
              <a:rPr lang="ja-JP" altLang="ja-JP" sz="2400" dirty="0"/>
              <a:t>ケア）</a:t>
            </a:r>
            <a:endParaRPr lang="en-US" altLang="ja-JP" sz="2400" dirty="0"/>
          </a:p>
          <a:p>
            <a:pPr algn="l"/>
            <a:r>
              <a:rPr lang="ja-JP" altLang="en-US" sz="2400" dirty="0"/>
              <a:t>高齢・包括ケア担当　　</a:t>
            </a:r>
            <a:r>
              <a:rPr lang="en-US" altLang="ja-JP" sz="2400" dirty="0"/>
              <a:t>Choi, Yun </a:t>
            </a:r>
            <a:r>
              <a:rPr lang="en-US" altLang="ja-JP" sz="2400" dirty="0" err="1"/>
              <a:t>Hyoung</a:t>
            </a:r>
            <a:r>
              <a:rPr lang="en-US" altLang="ja-JP" sz="2400" dirty="0"/>
              <a:t> </a:t>
            </a:r>
            <a:r>
              <a:rPr lang="ja-JP" altLang="ja-JP" sz="2400" dirty="0"/>
              <a:t>（仁川西区社会福祉館館長）</a:t>
            </a:r>
            <a:endParaRPr lang="en-US" altLang="ja-JP" sz="2400" dirty="0"/>
          </a:p>
          <a:p>
            <a:pPr algn="l"/>
            <a:r>
              <a:rPr lang="ja-JP" altLang="en-US" sz="2400" dirty="0"/>
              <a:t>高齢在宅ケア担当　　　</a:t>
            </a:r>
            <a:r>
              <a:rPr lang="en-US" altLang="ja-JP" sz="2400" dirty="0"/>
              <a:t>Hu, Sung Sook </a:t>
            </a:r>
            <a:r>
              <a:rPr lang="ja-JP" altLang="ja-JP" sz="2400" dirty="0"/>
              <a:t>　（仁川</a:t>
            </a:r>
            <a:r>
              <a:rPr lang="en-US" altLang="ja-JP" sz="2400" dirty="0"/>
              <a:t>YWCA</a:t>
            </a:r>
            <a:r>
              <a:rPr lang="ja-JP" altLang="ja-JP" sz="2400" dirty="0"/>
              <a:t>養老院・在宅</a:t>
            </a:r>
            <a:r>
              <a:rPr lang="ja-JP" altLang="en-US" sz="2400" dirty="0"/>
              <a:t>ｹｱｾﾝﾀｰ</a:t>
            </a:r>
            <a:r>
              <a:rPr lang="ja-JP" altLang="ja-JP" sz="2400" dirty="0"/>
              <a:t>長）</a:t>
            </a:r>
            <a:endParaRPr lang="en-US" altLang="ja-JP" sz="2400" dirty="0"/>
          </a:p>
          <a:p>
            <a:pPr algn="l"/>
            <a:r>
              <a:rPr lang="ja-JP" altLang="en-US" sz="2400" dirty="0"/>
              <a:t>家庭支援担当　　　　　</a:t>
            </a:r>
            <a:r>
              <a:rPr lang="en-US" altLang="ja-JP" sz="2400" dirty="0"/>
              <a:t>Choi, </a:t>
            </a:r>
            <a:r>
              <a:rPr lang="en-US" altLang="ja-JP" sz="2400" dirty="0" err="1"/>
              <a:t>jae</a:t>
            </a:r>
            <a:r>
              <a:rPr lang="en-US" altLang="ja-JP" sz="2400" dirty="0"/>
              <a:t> Soon</a:t>
            </a:r>
            <a:r>
              <a:rPr lang="ja-JP" altLang="ja-JP" sz="2400" dirty="0"/>
              <a:t>（仁川市西区健康家庭支援</a:t>
            </a:r>
            <a:r>
              <a:rPr lang="ja-JP" altLang="en-US" sz="2400" dirty="0"/>
              <a:t>ｾﾝﾀｰ</a:t>
            </a:r>
            <a:r>
              <a:rPr lang="ja-JP" altLang="ja-JP" sz="2400" dirty="0"/>
              <a:t>長）</a:t>
            </a:r>
            <a:endParaRPr lang="en-US" altLang="ja-JP" sz="2400" dirty="0"/>
          </a:p>
          <a:p>
            <a:pPr algn="l"/>
            <a:r>
              <a:rPr lang="ja-JP" altLang="en-US" sz="2400" dirty="0"/>
              <a:t>子育て支援担当　　　　</a:t>
            </a:r>
            <a:r>
              <a:rPr lang="en-US" altLang="ja-JP" sz="2400" dirty="0"/>
              <a:t>LIM, </a:t>
            </a:r>
            <a:r>
              <a:rPr lang="en-US" altLang="ja-JP" sz="2400" dirty="0" err="1"/>
              <a:t>Eun</a:t>
            </a:r>
            <a:r>
              <a:rPr lang="en-US" altLang="ja-JP" sz="2400" dirty="0"/>
              <a:t> Ha </a:t>
            </a:r>
            <a:r>
              <a:rPr lang="ja-JP" altLang="ja-JP" sz="2400" dirty="0"/>
              <a:t>（仁川</a:t>
            </a:r>
            <a:r>
              <a:rPr lang="en-US" altLang="ja-JP" sz="2400" dirty="0"/>
              <a:t>YWCA</a:t>
            </a:r>
            <a:r>
              <a:rPr lang="ja-JP" altLang="ja-JP" sz="2400" dirty="0"/>
              <a:t>サムサン保育園園長）</a:t>
            </a:r>
            <a:endParaRPr lang="en-US" altLang="ja-JP" sz="2400" dirty="0"/>
          </a:p>
          <a:p>
            <a:pPr algn="l"/>
            <a:r>
              <a:rPr lang="ja-JP" altLang="en-US" sz="2400" dirty="0"/>
              <a:t>親参画担当　　　　　　</a:t>
            </a:r>
            <a:r>
              <a:rPr lang="en-US" altLang="ja-JP" sz="2400" dirty="0"/>
              <a:t>Jung,</a:t>
            </a:r>
            <a:r>
              <a:rPr lang="ja-JP" altLang="ja-JP" sz="2400" dirty="0"/>
              <a:t>　</a:t>
            </a:r>
            <a:r>
              <a:rPr lang="en-US" altLang="ja-JP" sz="2400" dirty="0" err="1"/>
              <a:t>jung</a:t>
            </a:r>
            <a:r>
              <a:rPr lang="en-US" altLang="ja-JP" sz="2400" dirty="0"/>
              <a:t> Min</a:t>
            </a:r>
            <a:r>
              <a:rPr lang="ja-JP" altLang="ja-JP" sz="2400" dirty="0"/>
              <a:t>（仁川親共同保育主任）</a:t>
            </a:r>
          </a:p>
          <a:p>
            <a:pPr algn="l"/>
            <a:r>
              <a:rPr lang="ja-JP" altLang="en-US" sz="2400" dirty="0"/>
              <a:t>女性参画担当　　　　　</a:t>
            </a:r>
            <a:r>
              <a:rPr lang="en-US" altLang="ja-JP" sz="2400" dirty="0"/>
              <a:t>Cho, Sun </a:t>
            </a:r>
            <a:r>
              <a:rPr lang="en-US" altLang="ja-JP" sz="2400" dirty="0" err="1"/>
              <a:t>Hee</a:t>
            </a:r>
            <a:r>
              <a:rPr lang="en-US" altLang="ja-JP" sz="2400" dirty="0"/>
              <a:t> </a:t>
            </a:r>
            <a:r>
              <a:rPr lang="ja-JP" altLang="en-US" sz="2400" dirty="0"/>
              <a:t>（仁川女性連合会事務局長）</a:t>
            </a:r>
            <a:r>
              <a:rPr lang="en-US" altLang="ja-JP" sz="2400" dirty="0"/>
              <a:t> </a:t>
            </a:r>
            <a:endParaRPr lang="ja-JP" altLang="ja-JP" sz="2400" dirty="0"/>
          </a:p>
          <a:p>
            <a:pPr algn="l"/>
            <a:r>
              <a:rPr lang="ja-JP" altLang="en-US" sz="2400" dirty="0"/>
              <a:t>コーディネーター　　   </a:t>
            </a:r>
            <a:r>
              <a:rPr lang="en-US" altLang="ja-JP" sz="2400" dirty="0"/>
              <a:t>Kim, Jung-</a:t>
            </a:r>
            <a:r>
              <a:rPr lang="en-US" altLang="ja-JP" sz="2400" dirty="0" err="1"/>
              <a:t>yun</a:t>
            </a:r>
            <a:r>
              <a:rPr lang="en-US" altLang="ja-JP" sz="2400" dirty="0"/>
              <a:t> </a:t>
            </a:r>
            <a:r>
              <a:rPr lang="ja-JP" altLang="ja-JP" sz="2400" dirty="0"/>
              <a:t>（ソウル女子大学インストラクター）</a:t>
            </a:r>
            <a:endParaRPr lang="en-US" altLang="ja-JP" sz="2400" dirty="0"/>
          </a:p>
          <a:p>
            <a:pPr algn="l"/>
            <a:endParaRPr kumimoji="1" lang="ja-JP" altLang="en-US" sz="2400" dirty="0"/>
          </a:p>
        </p:txBody>
      </p:sp>
    </p:spTree>
    <p:extLst>
      <p:ext uri="{BB962C8B-B14F-4D97-AF65-F5344CB8AC3E}">
        <p14:creationId xmlns:p14="http://schemas.microsoft.com/office/powerpoint/2010/main" val="233145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720" y="2116818"/>
            <a:ext cx="10334652" cy="6144768"/>
          </a:xfrm>
        </p:spPr>
        <p:txBody>
          <a:bodyPr anchor="t">
            <a:normAutofit/>
          </a:bodyPr>
          <a:lstStyle/>
          <a:p>
            <a:pPr marL="0" indent="0">
              <a:buNone/>
            </a:pPr>
            <a:r>
              <a:rPr lang="ja-JP" altLang="en-US" dirty="0"/>
              <a:t>・日韓チームそれぞれ自国及び相手国のダブルケアについて勉強会を開催</a:t>
            </a:r>
            <a:endParaRPr lang="en-US" altLang="ja-JP" dirty="0"/>
          </a:p>
          <a:p>
            <a:pPr marL="0" indent="0">
              <a:buNone/>
            </a:pPr>
            <a:r>
              <a:rPr lang="ja-JP" altLang="en-US" dirty="0"/>
              <a:t>・視察場所の選定</a:t>
            </a:r>
            <a:endParaRPr lang="en-US" altLang="ja-JP" dirty="0"/>
          </a:p>
          <a:p>
            <a:pPr marL="0" indent="0">
              <a:buNone/>
            </a:pPr>
            <a:r>
              <a:rPr lang="ja-JP" altLang="en-US" dirty="0"/>
              <a:t>・韓国チーム日本視察　（</a:t>
            </a:r>
            <a:r>
              <a:rPr lang="en-US" altLang="ja-JP" dirty="0"/>
              <a:t>2/14</a:t>
            </a:r>
            <a:r>
              <a:rPr lang="ja-JP" altLang="en-US" dirty="0"/>
              <a:t>～</a:t>
            </a:r>
            <a:r>
              <a:rPr lang="en-US" altLang="ja-JP" dirty="0"/>
              <a:t>2/16</a:t>
            </a:r>
            <a:r>
              <a:rPr lang="ja-JP" altLang="en-US" dirty="0"/>
              <a:t>）</a:t>
            </a:r>
            <a:endParaRPr lang="en-US" altLang="ja-JP" dirty="0"/>
          </a:p>
          <a:p>
            <a:pPr marL="0" indent="0">
              <a:buNone/>
            </a:pPr>
            <a:r>
              <a:rPr lang="ja-JP" altLang="en-US" dirty="0"/>
              <a:t>・日本チーム韓国視察　（</a:t>
            </a:r>
            <a:r>
              <a:rPr lang="en-US" altLang="ja-JP" dirty="0"/>
              <a:t>6/19</a:t>
            </a:r>
            <a:r>
              <a:rPr lang="ja-JP" altLang="en-US" dirty="0"/>
              <a:t>～</a:t>
            </a:r>
            <a:r>
              <a:rPr lang="en-US" altLang="ja-JP" dirty="0"/>
              <a:t>6/21</a:t>
            </a:r>
            <a:r>
              <a:rPr lang="ja-JP" altLang="en-US" dirty="0"/>
              <a:t>）</a:t>
            </a:r>
            <a:endParaRPr lang="en-US" altLang="ja-JP" dirty="0"/>
          </a:p>
          <a:p>
            <a:pPr marL="0" indent="0">
              <a:buNone/>
            </a:pPr>
            <a:r>
              <a:rPr lang="ja-JP" altLang="en-US" dirty="0"/>
              <a:t>・シンポジウム</a:t>
            </a:r>
            <a:r>
              <a:rPr lang="en-US" altLang="ja-JP" dirty="0"/>
              <a:t>@</a:t>
            </a:r>
            <a:r>
              <a:rPr lang="ja-JP" altLang="en-US" dirty="0"/>
              <a:t>横浜　（</a:t>
            </a:r>
            <a:r>
              <a:rPr lang="en-US" altLang="ja-JP" dirty="0"/>
              <a:t>10/16 )</a:t>
            </a:r>
          </a:p>
          <a:p>
            <a:pPr marL="0" indent="0">
              <a:buNone/>
            </a:pPr>
            <a:endParaRPr lang="en-US" dirty="0"/>
          </a:p>
          <a:p>
            <a:pPr marL="0" indent="0">
              <a:buNone/>
            </a:pPr>
            <a:endParaRPr lang="en-GB" dirty="0"/>
          </a:p>
        </p:txBody>
      </p:sp>
      <p:sp>
        <p:nvSpPr>
          <p:cNvPr id="4" name="スライド番号プレースホルダー 3"/>
          <p:cNvSpPr>
            <a:spLocks noGrp="1"/>
          </p:cNvSpPr>
          <p:nvPr>
            <p:ph type="sldNum" sz="quarter" idx="12"/>
          </p:nvPr>
        </p:nvSpPr>
        <p:spPr>
          <a:xfrm>
            <a:off x="6387046" y="9251950"/>
            <a:ext cx="218008" cy="379591"/>
          </a:xfrm>
        </p:spPr>
        <p:txBody>
          <a:bodyPr/>
          <a:lstStyle/>
          <a:p>
            <a:fld id="{305463C5-4225-4C2B-B968-1C070ACD75B0}" type="slidenum">
              <a:rPr lang="en-GB" smtClean="0"/>
              <a:pPr/>
              <a:t>6</a:t>
            </a:fld>
            <a:endParaRPr lang="en-GB"/>
          </a:p>
        </p:txBody>
      </p:sp>
      <p:sp>
        <p:nvSpPr>
          <p:cNvPr id="6" name="Title 1"/>
          <p:cNvSpPr txBox="1">
            <a:spLocks/>
          </p:cNvSpPr>
          <p:nvPr/>
        </p:nvSpPr>
        <p:spPr>
          <a:xfrm>
            <a:off x="2422348" y="770835"/>
            <a:ext cx="8805611" cy="99851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3413" b="1" dirty="0"/>
              <a:t>プロジェクトスケジュール</a:t>
            </a:r>
            <a:endParaRPr lang="en-GB" sz="3413" b="1" dirty="0"/>
          </a:p>
        </p:txBody>
      </p:sp>
    </p:spTree>
    <p:extLst>
      <p:ext uri="{BB962C8B-B14F-4D97-AF65-F5344CB8AC3E}">
        <p14:creationId xmlns:p14="http://schemas.microsoft.com/office/powerpoint/2010/main" val="163455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8723" y="2012190"/>
            <a:ext cx="10334652" cy="6784338"/>
          </a:xfrm>
        </p:spPr>
        <p:txBody>
          <a:bodyPr anchor="t">
            <a:noAutofit/>
          </a:bodyPr>
          <a:lstStyle/>
          <a:p>
            <a:pPr marL="0" indent="0">
              <a:buNone/>
            </a:pPr>
            <a:r>
              <a:rPr lang="ja-JP" altLang="en-US" sz="3200" dirty="0"/>
              <a:t>・横浜市政策局</a:t>
            </a:r>
            <a:endParaRPr lang="en-US" altLang="ja-JP" sz="3200" dirty="0"/>
          </a:p>
          <a:p>
            <a:pPr marL="0" indent="0">
              <a:buNone/>
            </a:pPr>
            <a:r>
              <a:rPr lang="ja-JP" altLang="en-US" sz="3200" dirty="0"/>
              <a:t>・介護老人福祉施設わかたけ鶴見</a:t>
            </a:r>
          </a:p>
          <a:p>
            <a:pPr marL="0" indent="0">
              <a:buNone/>
            </a:pPr>
            <a:r>
              <a:rPr lang="ja-JP" altLang="en-US" sz="3200" dirty="0"/>
              <a:t>・片倉三枚地域ケアプラザ＆神奈川区の皆さまとの交流</a:t>
            </a:r>
          </a:p>
          <a:p>
            <a:pPr marL="0" indent="0">
              <a:buNone/>
            </a:pPr>
            <a:r>
              <a:rPr lang="ja-JP" altLang="en-US" sz="3200" dirty="0"/>
              <a:t>・横浜生活あんしんセンター＆横浜市社会福祉協議会</a:t>
            </a:r>
          </a:p>
          <a:p>
            <a:pPr marL="0" indent="0">
              <a:buNone/>
            </a:pPr>
            <a:r>
              <a:rPr lang="ja-JP" altLang="en-US" sz="3200" dirty="0"/>
              <a:t>・神奈川ワーカーズコレクティブ連合会</a:t>
            </a:r>
          </a:p>
          <a:p>
            <a:pPr marL="0" indent="0">
              <a:buNone/>
            </a:pPr>
            <a:r>
              <a:rPr lang="ja-JP" altLang="en-US" sz="3200" dirty="0"/>
              <a:t>・地域子育て支援拠点とっとの芽視察＆戸塚区の皆さまとの交流</a:t>
            </a:r>
            <a:endParaRPr lang="en-US" sz="3200" dirty="0"/>
          </a:p>
          <a:p>
            <a:pPr marL="0" indent="0">
              <a:buNone/>
            </a:pPr>
            <a:endParaRPr lang="en-GB" sz="3200" dirty="0"/>
          </a:p>
        </p:txBody>
      </p:sp>
      <p:sp>
        <p:nvSpPr>
          <p:cNvPr id="4" name="スライド番号プレースホルダー 3"/>
          <p:cNvSpPr>
            <a:spLocks noGrp="1"/>
          </p:cNvSpPr>
          <p:nvPr>
            <p:ph type="sldNum" sz="quarter" idx="12"/>
          </p:nvPr>
        </p:nvSpPr>
        <p:spPr>
          <a:xfrm>
            <a:off x="6387046" y="9251950"/>
            <a:ext cx="218008" cy="379591"/>
          </a:xfrm>
        </p:spPr>
        <p:txBody>
          <a:bodyPr/>
          <a:lstStyle/>
          <a:p>
            <a:fld id="{305463C5-4225-4C2B-B968-1C070ACD75B0}" type="slidenum">
              <a:rPr lang="en-GB" smtClean="0"/>
              <a:pPr/>
              <a:t>7</a:t>
            </a:fld>
            <a:endParaRPr lang="en-GB"/>
          </a:p>
        </p:txBody>
      </p:sp>
      <p:sp>
        <p:nvSpPr>
          <p:cNvPr id="6" name="Title 1"/>
          <p:cNvSpPr txBox="1">
            <a:spLocks/>
          </p:cNvSpPr>
          <p:nvPr/>
        </p:nvSpPr>
        <p:spPr>
          <a:xfrm>
            <a:off x="2093244" y="656196"/>
            <a:ext cx="8805611" cy="99851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3413" b="1" dirty="0"/>
              <a:t>韓国チーム・日本視察</a:t>
            </a:r>
            <a:endParaRPr lang="en-GB" sz="3413" b="1" dirty="0"/>
          </a:p>
        </p:txBody>
      </p:sp>
    </p:spTree>
    <p:extLst>
      <p:ext uri="{BB962C8B-B14F-4D97-AF65-F5344CB8AC3E}">
        <p14:creationId xmlns:p14="http://schemas.microsoft.com/office/powerpoint/2010/main" val="204460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387046" y="9251950"/>
            <a:ext cx="218008" cy="379591"/>
          </a:xfrm>
        </p:spPr>
        <p:txBody>
          <a:bodyPr/>
          <a:lstStyle/>
          <a:p>
            <a:fld id="{305463C5-4225-4C2B-B968-1C070ACD75B0}" type="slidenum">
              <a:rPr lang="en-GB" smtClean="0"/>
              <a:pPr/>
              <a:t>8</a:t>
            </a:fld>
            <a:endParaRPr lang="en-GB"/>
          </a:p>
        </p:txBody>
      </p:sp>
      <p:sp>
        <p:nvSpPr>
          <p:cNvPr id="6" name="Title 1"/>
          <p:cNvSpPr txBox="1">
            <a:spLocks/>
          </p:cNvSpPr>
          <p:nvPr/>
        </p:nvSpPr>
        <p:spPr>
          <a:xfrm>
            <a:off x="876888" y="153906"/>
            <a:ext cx="8805611" cy="99851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en-US" sz="3413" dirty="0"/>
              <a:t>横浜市政策局</a:t>
            </a:r>
            <a:endParaRPr lang="en-GB" sz="3413"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26" y="1251657"/>
            <a:ext cx="5303556" cy="2983250"/>
          </a:xfrm>
          <a:prstGeom prst="rect">
            <a:avLst/>
          </a:prstGeom>
        </p:spPr>
      </p:pic>
      <p:sp>
        <p:nvSpPr>
          <p:cNvPr id="7" name="Title 1"/>
          <p:cNvSpPr txBox="1">
            <a:spLocks/>
          </p:cNvSpPr>
          <p:nvPr/>
        </p:nvSpPr>
        <p:spPr>
          <a:xfrm>
            <a:off x="515150" y="4644147"/>
            <a:ext cx="8189938" cy="1107877"/>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en-US" sz="3413" dirty="0"/>
              <a:t>介護老人福祉施設わかたけ鶴見</a:t>
            </a: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72" y="5449503"/>
            <a:ext cx="5865978" cy="3299612"/>
          </a:xfrm>
          <a:prstGeom prst="rect">
            <a:avLst/>
          </a:prstGeom>
        </p:spPr>
      </p:pic>
      <p:sp>
        <p:nvSpPr>
          <p:cNvPr id="9" name="Title 1"/>
          <p:cNvSpPr txBox="1">
            <a:spLocks/>
          </p:cNvSpPr>
          <p:nvPr/>
        </p:nvSpPr>
        <p:spPr>
          <a:xfrm>
            <a:off x="7030721" y="253146"/>
            <a:ext cx="5303556" cy="99851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en-US" sz="3413" dirty="0"/>
              <a:t>片倉三枚地域ケアプラザ</a:t>
            </a:r>
            <a:endParaRPr lang="en-GB" sz="3413" b="1" dirty="0"/>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138" y="4153059"/>
            <a:ext cx="5334938" cy="498246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0721" y="1251657"/>
            <a:ext cx="4148396" cy="3874317"/>
          </a:xfrm>
          <a:prstGeom prst="rect">
            <a:avLst/>
          </a:prstGeom>
        </p:spPr>
      </p:pic>
    </p:spTree>
    <p:extLst>
      <p:ext uri="{BB962C8B-B14F-4D97-AF65-F5344CB8AC3E}">
        <p14:creationId xmlns:p14="http://schemas.microsoft.com/office/powerpoint/2010/main" val="155086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387046" y="9251950"/>
            <a:ext cx="218008" cy="379591"/>
          </a:xfrm>
        </p:spPr>
        <p:txBody>
          <a:bodyPr/>
          <a:lstStyle/>
          <a:p>
            <a:fld id="{305463C5-4225-4C2B-B968-1C070ACD75B0}" type="slidenum">
              <a:rPr lang="en-GB" smtClean="0"/>
              <a:pPr/>
              <a:t>9</a:t>
            </a:fld>
            <a:endParaRPr lang="en-GB"/>
          </a:p>
        </p:txBody>
      </p:sp>
      <p:sp>
        <p:nvSpPr>
          <p:cNvPr id="6" name="Title 1"/>
          <p:cNvSpPr txBox="1">
            <a:spLocks/>
          </p:cNvSpPr>
          <p:nvPr/>
        </p:nvSpPr>
        <p:spPr>
          <a:xfrm>
            <a:off x="743150" y="366484"/>
            <a:ext cx="8805611" cy="99851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en-US" sz="3413" dirty="0"/>
              <a:t>片倉三枚地域ケアプラザ</a:t>
            </a:r>
            <a:endParaRPr lang="en-GB" sz="3413" b="1"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94" y="1352558"/>
            <a:ext cx="6976755" cy="5232566"/>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889" y="5241740"/>
            <a:ext cx="6971223" cy="4200005"/>
          </a:xfrm>
          <a:prstGeom prst="rect">
            <a:avLst/>
          </a:prstGeom>
        </p:spPr>
      </p:pic>
      <p:sp>
        <p:nvSpPr>
          <p:cNvPr id="7" name="Title 1"/>
          <p:cNvSpPr txBox="1">
            <a:spLocks/>
          </p:cNvSpPr>
          <p:nvPr/>
        </p:nvSpPr>
        <p:spPr>
          <a:xfrm>
            <a:off x="7623585" y="4243229"/>
            <a:ext cx="5310488" cy="998511"/>
          </a:xfrm>
          <a:prstGeom prst="rect">
            <a:avLst/>
          </a:prstGeom>
        </p:spPr>
        <p:txBody>
          <a:bodyPr vert="horz" lIns="97536" tIns="48768" rIns="97536" bIns="4876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ja-JP" sz="2800" dirty="0"/>
              <a:t>NHK</a:t>
            </a:r>
            <a:r>
              <a:rPr lang="ja-JP" altLang="en-US" sz="2800" dirty="0"/>
              <a:t>ニュースで紹介されました</a:t>
            </a:r>
            <a:endParaRPr lang="en-GB" sz="2800" b="1" dirty="0"/>
          </a:p>
        </p:txBody>
      </p:sp>
    </p:spTree>
    <p:extLst>
      <p:ext uri="{BB962C8B-B14F-4D97-AF65-F5344CB8AC3E}">
        <p14:creationId xmlns:p14="http://schemas.microsoft.com/office/powerpoint/2010/main" val="4285750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2295</TotalTime>
  <Words>1094</Words>
  <Application>Microsoft Office PowerPoint</Application>
  <PresentationFormat>ユーザー設定</PresentationFormat>
  <Paragraphs>185</Paragraphs>
  <Slides>23</Slides>
  <Notes>23</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1" baseType="lpstr">
      <vt:lpstr>AR P丸ゴシック体M</vt:lpstr>
      <vt:lpstr>Helvetica Light</vt:lpstr>
      <vt:lpstr>Helvetica Neue</vt:lpstr>
      <vt:lpstr>ＭＳ Ｐゴシック</vt:lpstr>
      <vt:lpstr>Arial</vt:lpstr>
      <vt:lpstr>Calibri</vt:lpstr>
      <vt:lpstr>White</vt:lpstr>
      <vt:lpstr>Acrobat Document</vt:lpstr>
      <vt:lpstr>PowerPoint プレゼンテーション</vt:lpstr>
      <vt:lpstr>ダブルケア＝育児と介護の同時進行</vt:lpstr>
      <vt:lpstr>PowerPoint プレゼンテーション</vt:lpstr>
      <vt:lpstr>ダブルケア研究</vt:lpstr>
      <vt:lpstr>プロジェクトメンバー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東恵子</dc:creator>
  <cp:lastModifiedBy>東恵子</cp:lastModifiedBy>
  <cp:revision>43</cp:revision>
  <dcterms:modified xsi:type="dcterms:W3CDTF">2017-02-28T02:44:46Z</dcterms:modified>
</cp:coreProperties>
</file>