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76" r:id="rId3"/>
    <p:sldId id="259" r:id="rId4"/>
    <p:sldId id="261" r:id="rId5"/>
    <p:sldId id="277" r:id="rId6"/>
    <p:sldId id="271" r:id="rId7"/>
    <p:sldId id="262" r:id="rId8"/>
    <p:sldId id="273" r:id="rId9"/>
    <p:sldId id="274" r:id="rId10"/>
    <p:sldId id="275"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81" d="100"/>
          <a:sy n="81" d="100"/>
        </p:scale>
        <p:origin x="-1488" y="-82"/>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811"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472730125502624E-2"/>
          <c:y val="2.9694018672254806E-2"/>
          <c:w val="0.91935618264637264"/>
          <c:h val="0.89006058713782765"/>
        </c:manualLayout>
      </c:layout>
      <c:scatterChart>
        <c:scatterStyle val="lineMarker"/>
        <c:varyColors val="0"/>
        <c:ser>
          <c:idx val="0"/>
          <c:order val="0"/>
          <c:spPr>
            <a:ln w="28575">
              <a:noFill/>
            </a:ln>
          </c:spPr>
          <c:dPt>
            <c:idx val="0"/>
            <c:marker>
              <c:spPr>
                <a:solidFill>
                  <a:srgbClr val="FF0000"/>
                </a:solidFill>
              </c:spPr>
            </c:marker>
            <c:bubble3D val="0"/>
          </c:dPt>
          <c:xVal>
            <c:numRef>
              <c:f>Sheet1!$B$2:$B$11</c:f>
              <c:numCache>
                <c:formatCode>General</c:formatCode>
                <c:ptCount val="10"/>
                <c:pt idx="0">
                  <c:v>25</c:v>
                </c:pt>
                <c:pt idx="1">
                  <c:v>18</c:v>
                </c:pt>
                <c:pt idx="2">
                  <c:v>25</c:v>
                </c:pt>
                <c:pt idx="3">
                  <c:v>20</c:v>
                </c:pt>
                <c:pt idx="4">
                  <c:v>15</c:v>
                </c:pt>
                <c:pt idx="5">
                  <c:v>23</c:v>
                </c:pt>
                <c:pt idx="6">
                  <c:v>17</c:v>
                </c:pt>
                <c:pt idx="7">
                  <c:v>26</c:v>
                </c:pt>
                <c:pt idx="8">
                  <c:v>20</c:v>
                </c:pt>
                <c:pt idx="9">
                  <c:v>30</c:v>
                </c:pt>
              </c:numCache>
            </c:numRef>
          </c:xVal>
          <c:yVal>
            <c:numRef>
              <c:f>Sheet1!$C$2:$C$11</c:f>
              <c:numCache>
                <c:formatCode>General</c:formatCode>
                <c:ptCount val="10"/>
                <c:pt idx="0">
                  <c:v>1970</c:v>
                </c:pt>
                <c:pt idx="1">
                  <c:v>1999</c:v>
                </c:pt>
                <c:pt idx="2">
                  <c:v>2000</c:v>
                </c:pt>
                <c:pt idx="3">
                  <c:v>1999</c:v>
                </c:pt>
                <c:pt idx="4">
                  <c:v>2018</c:v>
                </c:pt>
                <c:pt idx="5">
                  <c:v>2001</c:v>
                </c:pt>
                <c:pt idx="6">
                  <c:v>2021</c:v>
                </c:pt>
                <c:pt idx="7">
                  <c:v>2020</c:v>
                </c:pt>
                <c:pt idx="8">
                  <c:v>2021</c:v>
                </c:pt>
                <c:pt idx="9">
                  <c:v>2032</c:v>
                </c:pt>
              </c:numCache>
            </c:numRef>
          </c:yVal>
          <c:smooth val="0"/>
        </c:ser>
        <c:dLbls>
          <c:showLegendKey val="0"/>
          <c:showVal val="0"/>
          <c:showCatName val="0"/>
          <c:showSerName val="0"/>
          <c:showPercent val="0"/>
          <c:showBubbleSize val="0"/>
        </c:dLbls>
        <c:axId val="30144000"/>
        <c:axId val="30145536"/>
      </c:scatterChart>
      <c:valAx>
        <c:axId val="30144000"/>
        <c:scaling>
          <c:orientation val="minMax"/>
        </c:scaling>
        <c:delete val="0"/>
        <c:axPos val="b"/>
        <c:numFmt formatCode="General" sourceLinked="1"/>
        <c:majorTickMark val="out"/>
        <c:minorTickMark val="none"/>
        <c:tickLblPos val="nextTo"/>
        <c:txPr>
          <a:bodyPr/>
          <a:lstStyle/>
          <a:p>
            <a:pPr>
              <a:defRPr sz="1600" baseline="0"/>
            </a:pPr>
            <a:endParaRPr lang="ja-JP"/>
          </a:p>
        </c:txPr>
        <c:crossAx val="30145536"/>
        <c:crosses val="autoZero"/>
        <c:crossBetween val="midCat"/>
      </c:valAx>
      <c:valAx>
        <c:axId val="30145536"/>
        <c:scaling>
          <c:orientation val="minMax"/>
        </c:scaling>
        <c:delete val="0"/>
        <c:axPos val="l"/>
        <c:majorGridlines/>
        <c:numFmt formatCode="General" sourceLinked="1"/>
        <c:majorTickMark val="out"/>
        <c:minorTickMark val="none"/>
        <c:tickLblPos val="nextTo"/>
        <c:txPr>
          <a:bodyPr/>
          <a:lstStyle/>
          <a:p>
            <a:pPr>
              <a:defRPr sz="1600" baseline="0"/>
            </a:pPr>
            <a:endParaRPr lang="ja-JP"/>
          </a:p>
        </c:txPr>
        <c:crossAx val="30144000"/>
        <c:crosses val="autoZero"/>
        <c:crossBetween val="midCat"/>
      </c:valAx>
      <c:spPr>
        <a:noFill/>
      </c:spPr>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0.73591</cdr:x>
      <cdr:y>0.81034</cdr:y>
    </cdr:from>
    <cdr:to>
      <cdr:x>0.82363</cdr:x>
      <cdr:y>0.87931</cdr:y>
    </cdr:to>
    <cdr:sp macro="" textlink="">
      <cdr:nvSpPr>
        <cdr:cNvPr id="2" name="正方形/長方形 1"/>
        <cdr:cNvSpPr/>
      </cdr:nvSpPr>
      <cdr:spPr>
        <a:xfrm xmlns:a="http://schemas.openxmlformats.org/drawingml/2006/main">
          <a:off x="6040996" y="3384376"/>
          <a:ext cx="720080" cy="28803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b="1" dirty="0" smtClean="0">
              <a:solidFill>
                <a:schemeClr val="tx1"/>
              </a:solidFill>
            </a:rPr>
            <a:t>JAPAN</a:t>
          </a:r>
          <a:endParaRPr lang="ja-JP" b="1" dirty="0">
            <a:solidFill>
              <a:schemeClr val="tx1"/>
            </a:solidFill>
          </a:endParaRPr>
        </a:p>
      </cdr:txBody>
    </cdr:sp>
  </cdr:relSizeAnchor>
  <cdr:relSizeAnchor xmlns:cdr="http://schemas.openxmlformats.org/drawingml/2006/chartDrawing">
    <cdr:from>
      <cdr:x>0.07018</cdr:x>
      <cdr:y>0</cdr:y>
    </cdr:from>
    <cdr:to>
      <cdr:x>0.14035</cdr:x>
      <cdr:y>0.05172</cdr:y>
    </cdr:to>
    <cdr:sp macro="" textlink="">
      <cdr:nvSpPr>
        <cdr:cNvPr id="3" name="正方形/長方形 2"/>
        <cdr:cNvSpPr/>
      </cdr:nvSpPr>
      <cdr:spPr>
        <a:xfrm xmlns:a="http://schemas.openxmlformats.org/drawingml/2006/main">
          <a:off x="576064" y="-1628800"/>
          <a:ext cx="576027" cy="21602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b="1" dirty="0">
            <a:solidFill>
              <a:schemeClr val="tx1"/>
            </a:solidFill>
          </a:endParaRPr>
        </a:p>
      </cdr:txBody>
    </cdr:sp>
  </cdr:relSizeAnchor>
  <cdr:relSizeAnchor xmlns:cdr="http://schemas.openxmlformats.org/drawingml/2006/chartDrawing">
    <cdr:from>
      <cdr:x>0.07895</cdr:x>
      <cdr:y>0.7931</cdr:y>
    </cdr:from>
    <cdr:to>
      <cdr:x>1</cdr:x>
      <cdr:y>0.7931</cdr:y>
    </cdr:to>
    <cdr:cxnSp macro="">
      <cdr:nvCxnSpPr>
        <cdr:cNvPr id="5" name="直線コネクタ 4"/>
        <cdr:cNvCxnSpPr/>
      </cdr:nvCxnSpPr>
      <cdr:spPr>
        <a:xfrm xmlns:a="http://schemas.openxmlformats.org/drawingml/2006/main">
          <a:off x="648072" y="3312368"/>
          <a:ext cx="7560840" cy="0"/>
        </a:xfrm>
        <a:prstGeom xmlns:a="http://schemas.openxmlformats.org/drawingml/2006/main" prst="line">
          <a:avLst/>
        </a:prstGeom>
        <a:ln xmlns:a="http://schemas.openxmlformats.org/drawingml/2006/main" w="2540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0.32456</cdr:x>
      <cdr:y>0.08621</cdr:y>
    </cdr:from>
    <cdr:to>
      <cdr:x>0.70175</cdr:x>
      <cdr:y>0.34483</cdr:y>
    </cdr:to>
    <cdr:sp macro="" textlink="">
      <cdr:nvSpPr>
        <cdr:cNvPr id="6" name="円/楕円 5"/>
        <cdr:cNvSpPr/>
      </cdr:nvSpPr>
      <cdr:spPr>
        <a:xfrm xmlns:a="http://schemas.openxmlformats.org/drawingml/2006/main">
          <a:off x="2664296" y="360040"/>
          <a:ext cx="3096344" cy="1080120"/>
        </a:xfrm>
        <a:prstGeom xmlns:a="http://schemas.openxmlformats.org/drawingml/2006/main" prst="ellipse">
          <a:avLst/>
        </a:prstGeom>
        <a:noFill xmlns:a="http://schemas.openxmlformats.org/drawingml/2006/main"/>
        <a:ln xmlns:a="http://schemas.openxmlformats.org/drawingml/2006/main">
          <a:solidFill>
            <a:schemeClr val="accent3">
              <a:lumMod val="50000"/>
            </a:schemeClr>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0.7193</cdr:x>
      <cdr:y>0</cdr:y>
    </cdr:from>
    <cdr:to>
      <cdr:x>0.98246</cdr:x>
      <cdr:y>0.34022</cdr:y>
    </cdr:to>
    <cdr:sp macro="" textlink="">
      <cdr:nvSpPr>
        <cdr:cNvPr id="7" name="円/楕円 6"/>
        <cdr:cNvSpPr/>
      </cdr:nvSpPr>
      <cdr:spPr>
        <a:xfrm xmlns:a="http://schemas.openxmlformats.org/drawingml/2006/main">
          <a:off x="5904656" y="-1628800"/>
          <a:ext cx="2160240" cy="1420906"/>
        </a:xfrm>
        <a:prstGeom xmlns:a="http://schemas.openxmlformats.org/drawingml/2006/main" prst="ellipse">
          <a:avLst/>
        </a:prstGeom>
        <a:noFill xmlns:a="http://schemas.openxmlformats.org/drawingml/2006/main"/>
        <a:ln xmlns:a="http://schemas.openxmlformats.org/drawingml/2006/main">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7AC274-38DF-46F2-A998-79B1A26F17F0}" type="datetimeFigureOut">
              <a:rPr kumimoji="1" lang="ja-JP" altLang="en-US" smtClean="0"/>
              <a:t>2017/2/25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A67D5D-D56A-4F54-B462-F85338EB884B}" type="slidenum">
              <a:rPr kumimoji="1" lang="ja-JP" altLang="en-US" smtClean="0"/>
              <a:t>‹#›</a:t>
            </a:fld>
            <a:endParaRPr kumimoji="1" lang="ja-JP" altLang="en-US"/>
          </a:p>
        </p:txBody>
      </p:sp>
    </p:spTree>
    <p:extLst>
      <p:ext uri="{BB962C8B-B14F-4D97-AF65-F5344CB8AC3E}">
        <p14:creationId xmlns:p14="http://schemas.microsoft.com/office/powerpoint/2010/main" val="27632626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It is my honor to present my project in this symposium.</a:t>
            </a:r>
          </a:p>
          <a:p>
            <a:endParaRPr kumimoji="1" lang="en-US" altLang="ja-JP" dirty="0"/>
          </a:p>
          <a:p>
            <a:r>
              <a:rPr lang="en-US" altLang="ja-JP" dirty="0" smtClean="0"/>
              <a:t>I am Takeo </a:t>
            </a:r>
            <a:r>
              <a:rPr lang="en-US" altLang="ja-JP" dirty="0" smtClean="0"/>
              <a:t>Ogawa. I </a:t>
            </a:r>
            <a:r>
              <a:rPr lang="en-US" altLang="ja-JP" dirty="0" smtClean="0"/>
              <a:t>have a founder of Active Aging Consortium in Asia Pacific. It is called as ACAP. This project was proceeded by our fellow of ACAP. </a:t>
            </a:r>
            <a:endParaRPr kumimoji="1" lang="ja-JP" altLang="en-US" dirty="0"/>
          </a:p>
        </p:txBody>
      </p:sp>
      <p:sp>
        <p:nvSpPr>
          <p:cNvPr id="4" name="スライド番号プレースホルダー 3"/>
          <p:cNvSpPr>
            <a:spLocks noGrp="1"/>
          </p:cNvSpPr>
          <p:nvPr>
            <p:ph type="sldNum" sz="quarter" idx="10"/>
          </p:nvPr>
        </p:nvSpPr>
        <p:spPr/>
        <p:txBody>
          <a:bodyPr/>
          <a:lstStyle/>
          <a:p>
            <a:fld id="{15A67D5D-D56A-4F54-B462-F85338EB884B}" type="slidenum">
              <a:rPr kumimoji="1" lang="ja-JP" altLang="en-US" smtClean="0"/>
              <a:t>1</a:t>
            </a:fld>
            <a:endParaRPr kumimoji="1" lang="ja-JP" altLang="en-US"/>
          </a:p>
        </p:txBody>
      </p:sp>
    </p:spTree>
    <p:extLst>
      <p:ext uri="{BB962C8B-B14F-4D97-AF65-F5344CB8AC3E}">
        <p14:creationId xmlns:p14="http://schemas.microsoft.com/office/powerpoint/2010/main" val="1659823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rgbClr val="FF0000"/>
                </a:solidFill>
              </a:rPr>
              <a:t>After the Toyota Foundation Project,  we have started tentative training  of entry level long-term care  for community care givers in Japan and Indonesia.  Also we are discussing with Korean colleagues regarding assessment method for older persons in a community. Furthermore, I will engage in JICA </a:t>
            </a:r>
            <a:r>
              <a:rPr lang="en-US" altLang="ja-JP" dirty="0">
                <a:solidFill>
                  <a:srgbClr val="FF0000"/>
                </a:solidFill>
              </a:rPr>
              <a:t>P</a:t>
            </a:r>
            <a:r>
              <a:rPr kumimoji="1" lang="en-US" altLang="ja-JP" dirty="0" smtClean="0">
                <a:solidFill>
                  <a:srgbClr val="FF0000"/>
                </a:solidFill>
              </a:rPr>
              <a:t>artnership Program for disseminating  preventive long-term care training  in Fukuoka-prefecture and Bangkok Metropolitan </a:t>
            </a:r>
            <a:r>
              <a:rPr lang="en-US" altLang="ja-JP" dirty="0">
                <a:solidFill>
                  <a:srgbClr val="FF0000"/>
                </a:solidFill>
              </a:rPr>
              <a:t>Administration. </a:t>
            </a:r>
            <a:endParaRPr kumimoji="1" lang="en-US" altLang="ja-JP" dirty="0" smtClean="0">
              <a:solidFill>
                <a:srgbClr val="FF0000"/>
              </a:solidFill>
            </a:endParaRPr>
          </a:p>
          <a:p>
            <a:r>
              <a:rPr kumimoji="1" lang="en-US" altLang="ja-JP" dirty="0" smtClean="0">
                <a:solidFill>
                  <a:srgbClr val="FF0000"/>
                </a:solidFill>
              </a:rPr>
              <a:t>I will appreciating my colleagues: Dr. Lee </a:t>
            </a:r>
            <a:r>
              <a:rPr kumimoji="1" lang="en-US" altLang="ja-JP" dirty="0" err="1" smtClean="0">
                <a:solidFill>
                  <a:srgbClr val="FF0000"/>
                </a:solidFill>
              </a:rPr>
              <a:t>Sungkook</a:t>
            </a:r>
            <a:r>
              <a:rPr kumimoji="1" lang="en-US" altLang="ja-JP" dirty="0" smtClean="0">
                <a:solidFill>
                  <a:srgbClr val="FF0000"/>
                </a:solidFill>
              </a:rPr>
              <a:t>, Emeritus Professor of </a:t>
            </a:r>
            <a:r>
              <a:rPr kumimoji="1" lang="en-US" altLang="ja-JP" dirty="0" err="1" smtClean="0">
                <a:solidFill>
                  <a:srgbClr val="FF0000"/>
                </a:solidFill>
              </a:rPr>
              <a:t>Kyungpook</a:t>
            </a:r>
            <a:r>
              <a:rPr kumimoji="1" lang="en-US" altLang="ja-JP" dirty="0" smtClean="0">
                <a:solidFill>
                  <a:srgbClr val="FF0000"/>
                </a:solidFill>
              </a:rPr>
              <a:t> National University, Dr. </a:t>
            </a:r>
            <a:r>
              <a:rPr kumimoji="1" lang="en-US" altLang="ja-JP" dirty="0" err="1" smtClean="0">
                <a:solidFill>
                  <a:srgbClr val="FF0000"/>
                </a:solidFill>
              </a:rPr>
              <a:t>Sunwoo</a:t>
            </a:r>
            <a:r>
              <a:rPr kumimoji="1" lang="en-US" altLang="ja-JP" dirty="0" smtClean="0">
                <a:solidFill>
                  <a:srgbClr val="FF0000"/>
                </a:solidFill>
              </a:rPr>
              <a:t> </a:t>
            </a:r>
            <a:r>
              <a:rPr kumimoji="1" lang="en-US" altLang="ja-JP" dirty="0" err="1" smtClean="0">
                <a:solidFill>
                  <a:srgbClr val="FF0000"/>
                </a:solidFill>
              </a:rPr>
              <a:t>Duk</a:t>
            </a:r>
            <a:r>
              <a:rPr kumimoji="1" lang="en-US" altLang="ja-JP" dirty="0" smtClean="0">
                <a:solidFill>
                  <a:srgbClr val="FF0000"/>
                </a:solidFill>
              </a:rPr>
              <a:t>, Project Manger of Korean Institute for Health and Social Affairs, Dr. </a:t>
            </a:r>
            <a:r>
              <a:rPr kumimoji="1" lang="en-US" altLang="ja-JP" dirty="0" err="1" smtClean="0">
                <a:solidFill>
                  <a:srgbClr val="FF0000"/>
                </a:solidFill>
              </a:rPr>
              <a:t>Donghee</a:t>
            </a:r>
            <a:r>
              <a:rPr kumimoji="1" lang="en-US" altLang="ja-JP" dirty="0" smtClean="0">
                <a:solidFill>
                  <a:srgbClr val="FF0000"/>
                </a:solidFill>
              </a:rPr>
              <a:t> Han, Director of Research Institute of Science for the Better Living of the Elderly, Dr. Tri Budi </a:t>
            </a:r>
            <a:r>
              <a:rPr kumimoji="1" lang="en-US" altLang="ja-JP" dirty="0" err="1" smtClean="0">
                <a:solidFill>
                  <a:srgbClr val="FF0000"/>
                </a:solidFill>
              </a:rPr>
              <a:t>Rahardjo,Dr</a:t>
            </a:r>
            <a:r>
              <a:rPr kumimoji="1" lang="en-US" altLang="ja-JP" dirty="0" smtClean="0">
                <a:solidFill>
                  <a:srgbClr val="FF0000"/>
                </a:solidFill>
              </a:rPr>
              <a:t>. Susiana </a:t>
            </a:r>
            <a:r>
              <a:rPr kumimoji="1" lang="en-US" altLang="ja-JP" dirty="0" err="1" smtClean="0">
                <a:solidFill>
                  <a:srgbClr val="FF0000"/>
                </a:solidFill>
              </a:rPr>
              <a:t>Nugraha</a:t>
            </a:r>
            <a:r>
              <a:rPr kumimoji="1" lang="en-US" altLang="ja-JP" dirty="0" smtClean="0">
                <a:solidFill>
                  <a:srgbClr val="FF0000"/>
                </a:solidFill>
              </a:rPr>
              <a:t>, and </a:t>
            </a:r>
            <a:r>
              <a:rPr kumimoji="1" lang="en-US" altLang="ja-JP" dirty="0" err="1" smtClean="0">
                <a:solidFill>
                  <a:srgbClr val="FF0000"/>
                </a:solidFill>
              </a:rPr>
              <a:t>Ms</a:t>
            </a:r>
            <a:r>
              <a:rPr kumimoji="1" lang="en-US" altLang="ja-JP" dirty="0" smtClean="0">
                <a:solidFill>
                  <a:srgbClr val="FF0000"/>
                </a:solidFill>
              </a:rPr>
              <a:t> </a:t>
            </a:r>
            <a:r>
              <a:rPr kumimoji="1" lang="en-US" altLang="ja-JP" dirty="0" err="1" smtClean="0">
                <a:solidFill>
                  <a:srgbClr val="FF0000"/>
                </a:solidFill>
              </a:rPr>
              <a:t>Dinni</a:t>
            </a:r>
            <a:r>
              <a:rPr kumimoji="1" lang="en-US" altLang="ja-JP" dirty="0" smtClean="0">
                <a:solidFill>
                  <a:srgbClr val="FF0000"/>
                </a:solidFill>
              </a:rPr>
              <a:t> Agustin,  Centre for Ageing Studies, University of Indonesia,  </a:t>
            </a:r>
            <a:r>
              <a:rPr kumimoji="1" lang="en-US" altLang="ja-JP" dirty="0" err="1" smtClean="0">
                <a:solidFill>
                  <a:srgbClr val="FF0000"/>
                </a:solidFill>
              </a:rPr>
              <a:t>Ms</a:t>
            </a:r>
            <a:r>
              <a:rPr kumimoji="1" lang="en-US" altLang="ja-JP" dirty="0" smtClean="0">
                <a:solidFill>
                  <a:srgbClr val="FF0000"/>
                </a:solidFill>
              </a:rPr>
              <a:t> </a:t>
            </a:r>
            <a:r>
              <a:rPr kumimoji="1" lang="en-US" altLang="ja-JP" dirty="0" err="1" smtClean="0">
                <a:solidFill>
                  <a:srgbClr val="FF0000"/>
                </a:solidFill>
              </a:rPr>
              <a:t>Dwi</a:t>
            </a:r>
            <a:r>
              <a:rPr kumimoji="1" lang="en-US" altLang="ja-JP" dirty="0" smtClean="0">
                <a:solidFill>
                  <a:srgbClr val="FF0000"/>
                </a:solidFill>
              </a:rPr>
              <a:t> Enda and </a:t>
            </a:r>
            <a:r>
              <a:rPr kumimoji="1" lang="en-US" altLang="ja-JP" dirty="0" err="1" smtClean="0">
                <a:solidFill>
                  <a:srgbClr val="FF0000"/>
                </a:solidFill>
              </a:rPr>
              <a:t>Ms</a:t>
            </a:r>
            <a:r>
              <a:rPr kumimoji="1" lang="en-US" altLang="ja-JP" dirty="0" smtClean="0">
                <a:solidFill>
                  <a:srgbClr val="FF0000"/>
                </a:solidFill>
              </a:rPr>
              <a:t> </a:t>
            </a:r>
            <a:r>
              <a:rPr kumimoji="1" lang="en-US" altLang="ja-JP" dirty="0" err="1" smtClean="0">
                <a:solidFill>
                  <a:srgbClr val="FF0000"/>
                </a:solidFill>
              </a:rPr>
              <a:t>Fajar</a:t>
            </a:r>
            <a:r>
              <a:rPr kumimoji="1" lang="en-US" altLang="ja-JP" dirty="0" smtClean="0">
                <a:solidFill>
                  <a:srgbClr val="FF0000"/>
                </a:solidFill>
              </a:rPr>
              <a:t> </a:t>
            </a:r>
            <a:r>
              <a:rPr kumimoji="1" lang="en-US" altLang="ja-JP" dirty="0" err="1" smtClean="0">
                <a:solidFill>
                  <a:srgbClr val="FF0000"/>
                </a:solidFill>
              </a:rPr>
              <a:t>Susanti</a:t>
            </a:r>
            <a:r>
              <a:rPr kumimoji="1" lang="en-US" altLang="ja-JP" dirty="0" smtClean="0">
                <a:solidFill>
                  <a:srgbClr val="FF0000"/>
                </a:solidFill>
              </a:rPr>
              <a:t>,  </a:t>
            </a:r>
            <a:r>
              <a:rPr kumimoji="1" lang="en-US" altLang="ja-JP" dirty="0" err="1" smtClean="0">
                <a:solidFill>
                  <a:srgbClr val="FF0000"/>
                </a:solidFill>
              </a:rPr>
              <a:t>Cita</a:t>
            </a:r>
            <a:r>
              <a:rPr kumimoji="1" lang="en-US" altLang="ja-JP" dirty="0" smtClean="0">
                <a:solidFill>
                  <a:srgbClr val="FF0000"/>
                </a:solidFill>
              </a:rPr>
              <a:t> </a:t>
            </a:r>
            <a:r>
              <a:rPr kumimoji="1" lang="en-US" altLang="ja-JP" dirty="0" err="1" smtClean="0">
                <a:solidFill>
                  <a:srgbClr val="FF0000"/>
                </a:solidFill>
              </a:rPr>
              <a:t>Sehat</a:t>
            </a:r>
            <a:r>
              <a:rPr kumimoji="1" lang="en-US" altLang="ja-JP" dirty="0" smtClean="0">
                <a:solidFill>
                  <a:srgbClr val="FF0000"/>
                </a:solidFill>
              </a:rPr>
              <a:t> foundation, </a:t>
            </a:r>
            <a:r>
              <a:rPr kumimoji="1" lang="en-US" altLang="ja-JP" dirty="0" err="1" smtClean="0">
                <a:solidFill>
                  <a:srgbClr val="FF0000"/>
                </a:solidFill>
              </a:rPr>
              <a:t>Ms</a:t>
            </a:r>
            <a:r>
              <a:rPr kumimoji="1" lang="en-US" altLang="ja-JP" dirty="0" smtClean="0">
                <a:solidFill>
                  <a:srgbClr val="FF0000"/>
                </a:solidFill>
              </a:rPr>
              <a:t> </a:t>
            </a:r>
            <a:r>
              <a:rPr lang="en-US" altLang="ja-JP" dirty="0" smtClean="0">
                <a:solidFill>
                  <a:srgbClr val="FF0000"/>
                </a:solidFill>
              </a:rPr>
              <a:t>R</a:t>
            </a:r>
            <a:r>
              <a:rPr kumimoji="1" lang="en-US" altLang="ja-JP" dirty="0" smtClean="0">
                <a:solidFill>
                  <a:srgbClr val="FF0000"/>
                </a:solidFill>
              </a:rPr>
              <a:t>eiko Ogawa, Associate Professor of Kyushu University, </a:t>
            </a:r>
            <a:r>
              <a:rPr kumimoji="1" lang="en-US" altLang="ja-JP" dirty="0" err="1" smtClean="0">
                <a:solidFill>
                  <a:srgbClr val="FF0000"/>
                </a:solidFill>
              </a:rPr>
              <a:t>Ms</a:t>
            </a:r>
            <a:r>
              <a:rPr kumimoji="1" lang="en-US" altLang="ja-JP" dirty="0" smtClean="0">
                <a:solidFill>
                  <a:srgbClr val="FF0000"/>
                </a:solidFill>
              </a:rPr>
              <a:t> Masako Yokoyama, Kobe Women’s University, </a:t>
            </a:r>
            <a:r>
              <a:rPr kumimoji="1" lang="en-US" altLang="ja-JP" dirty="0" err="1" smtClean="0">
                <a:solidFill>
                  <a:srgbClr val="FF0000"/>
                </a:solidFill>
              </a:rPr>
              <a:t>Ms</a:t>
            </a:r>
            <a:r>
              <a:rPr kumimoji="1" lang="en-US" altLang="ja-JP" dirty="0" smtClean="0">
                <a:solidFill>
                  <a:srgbClr val="FF0000"/>
                </a:solidFill>
              </a:rPr>
              <a:t> Sachiko </a:t>
            </a:r>
            <a:r>
              <a:rPr kumimoji="1" lang="en-US" altLang="ja-JP" dirty="0" err="1" smtClean="0">
                <a:solidFill>
                  <a:srgbClr val="FF0000"/>
                </a:solidFill>
              </a:rPr>
              <a:t>Managi</a:t>
            </a:r>
            <a:r>
              <a:rPr kumimoji="1" lang="en-US" altLang="ja-JP" dirty="0" smtClean="0">
                <a:solidFill>
                  <a:srgbClr val="FF0000"/>
                </a:solidFill>
              </a:rPr>
              <a:t>, Fukuoka-city Council of Social Welfare, and Mr. </a:t>
            </a:r>
            <a:r>
              <a:rPr kumimoji="1" lang="en-US" altLang="ja-JP" dirty="0" err="1" smtClean="0">
                <a:solidFill>
                  <a:srgbClr val="FF0000"/>
                </a:solidFill>
              </a:rPr>
              <a:t>Mikio</a:t>
            </a:r>
            <a:r>
              <a:rPr kumimoji="1" lang="en-US" altLang="ja-JP" dirty="0" smtClean="0">
                <a:solidFill>
                  <a:srgbClr val="FF0000"/>
                </a:solidFill>
              </a:rPr>
              <a:t> Taguchi, </a:t>
            </a:r>
            <a:r>
              <a:rPr kumimoji="1" lang="en-US" altLang="ja-JP" dirty="0" err="1" smtClean="0">
                <a:solidFill>
                  <a:srgbClr val="FF0000"/>
                </a:solidFill>
              </a:rPr>
              <a:t>Aso</a:t>
            </a:r>
            <a:r>
              <a:rPr kumimoji="1" lang="en-US" altLang="ja-JP" dirty="0" smtClean="0">
                <a:solidFill>
                  <a:srgbClr val="FF0000"/>
                </a:solidFill>
              </a:rPr>
              <a:t> Education Service Company.</a:t>
            </a:r>
          </a:p>
          <a:p>
            <a:endParaRPr kumimoji="1" lang="en-US" altLang="ja-JP" dirty="0" smtClean="0"/>
          </a:p>
          <a:p>
            <a:r>
              <a:rPr lang="en-US" altLang="ja-JP" dirty="0"/>
              <a:t>There is no path in front of us. A path was made behind us. Let’s challenge toward hyper aging society.</a:t>
            </a:r>
          </a:p>
          <a:p>
            <a:r>
              <a:rPr kumimoji="1" lang="en-US" altLang="ja-JP" dirty="0" smtClean="0"/>
              <a:t>Thank you for your attention. </a:t>
            </a:r>
            <a:r>
              <a:rPr kumimoji="1" lang="en-US" altLang="ja-JP" dirty="0" err="1" smtClean="0"/>
              <a:t>KamSahHamnida</a:t>
            </a:r>
            <a:r>
              <a:rPr kumimoji="1" lang="en-US" altLang="ja-JP" dirty="0" smtClean="0"/>
              <a:t>, </a:t>
            </a:r>
            <a:r>
              <a:rPr kumimoji="1" lang="en-US" altLang="ja-JP" dirty="0" err="1" smtClean="0"/>
              <a:t>Terimakasih</a:t>
            </a:r>
            <a:r>
              <a:rPr kumimoji="1" lang="en-US" altLang="ja-JP" dirty="0" smtClean="0"/>
              <a:t> and </a:t>
            </a:r>
            <a:r>
              <a:rPr kumimoji="1" lang="en-US" altLang="ja-JP" dirty="0" err="1" smtClean="0"/>
              <a:t>Arigatougozaimasita</a:t>
            </a:r>
            <a:r>
              <a:rPr lang="en-US" altLang="ja-JP" dirty="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5A67D5D-D56A-4F54-B462-F85338EB884B}" type="slidenum">
              <a:rPr kumimoji="1" lang="ja-JP" altLang="en-US" smtClean="0"/>
              <a:t>10</a:t>
            </a:fld>
            <a:endParaRPr kumimoji="1" lang="ja-JP" altLang="en-US" dirty="0"/>
          </a:p>
        </p:txBody>
      </p:sp>
    </p:spTree>
    <p:extLst>
      <p:ext uri="{BB962C8B-B14F-4D97-AF65-F5344CB8AC3E}">
        <p14:creationId xmlns:p14="http://schemas.microsoft.com/office/powerpoint/2010/main" val="344495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Asian countries, are  changing form demographic bonus era to demographic onus era. If curve is falling to the right, it will be favorable for economic growth. Then, its trend will be called as “Demographic Bonus” or “Demographic Gift.” But, if  it </a:t>
            </a:r>
            <a:r>
              <a:rPr lang="en-US" altLang="ja-JP" dirty="0" smtClean="0"/>
              <a:t>is in the opposite direction, it will be  </a:t>
            </a:r>
            <a:r>
              <a:rPr kumimoji="1" lang="en-US" altLang="ja-JP" dirty="0" smtClean="0"/>
              <a:t> disadvantage for economic growth. Then, it will be called as “Demographic Onus.” Japan has turned from demographic bonus to onus in 1995. And almost Asian countries will follow to Japanese track. In  such social situation, not only older persons but also working-age generation will be confronted with difficulties. Therefore, we should focus on the labor productivity of long-term care workers and caregivers through capacity building.  </a:t>
            </a:r>
            <a:endParaRPr kumimoji="1" lang="ja-JP" altLang="en-US" dirty="0"/>
          </a:p>
        </p:txBody>
      </p:sp>
      <p:sp>
        <p:nvSpPr>
          <p:cNvPr id="4" name="スライド番号プレースホルダー 3"/>
          <p:cNvSpPr>
            <a:spLocks noGrp="1"/>
          </p:cNvSpPr>
          <p:nvPr>
            <p:ph type="sldNum" sz="quarter" idx="10"/>
          </p:nvPr>
        </p:nvSpPr>
        <p:spPr/>
        <p:txBody>
          <a:bodyPr/>
          <a:lstStyle/>
          <a:p>
            <a:fld id="{15A67D5D-D56A-4F54-B462-F85338EB884B}" type="slidenum">
              <a:rPr kumimoji="1" lang="ja-JP" altLang="en-US" smtClean="0"/>
              <a:t>2</a:t>
            </a:fld>
            <a:endParaRPr kumimoji="1" lang="ja-JP" altLang="en-US"/>
          </a:p>
        </p:txBody>
      </p:sp>
    </p:spTree>
    <p:extLst>
      <p:ext uri="{BB962C8B-B14F-4D97-AF65-F5344CB8AC3E}">
        <p14:creationId xmlns:p14="http://schemas.microsoft.com/office/powerpoint/2010/main" val="143481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343400"/>
            <a:ext cx="5486400" cy="4621088"/>
          </a:xfrm>
        </p:spPr>
        <p:txBody>
          <a:bodyPr/>
          <a:lstStyle/>
          <a:p>
            <a:r>
              <a:rPr kumimoji="1" lang="en-US" altLang="ja-JP" dirty="0" smtClean="0"/>
              <a:t>Why do we challenge such issues as international harmonization of  the training of trainers  program ? This is a chart of issue analysis. A yellow box is a problem to be solved. </a:t>
            </a:r>
          </a:p>
          <a:p>
            <a:r>
              <a:rPr kumimoji="1" lang="en-US" altLang="ja-JP" dirty="0" smtClean="0"/>
              <a:t>Although older persons wish to be aging in place, they cannot keep their everyday activities in  home and in community by themselves, because of insufficient integrated community care, and </a:t>
            </a:r>
            <a:r>
              <a:rPr lang="en-US" altLang="ja-JP" dirty="0" smtClean="0"/>
              <a:t>they </a:t>
            </a:r>
            <a:r>
              <a:rPr kumimoji="1" lang="en-US" altLang="ja-JP" dirty="0" smtClean="0"/>
              <a:t>might be hospitalized or institutionalized. </a:t>
            </a:r>
          </a:p>
          <a:p>
            <a:r>
              <a:rPr lang="en-US" altLang="ja-JP" dirty="0" smtClean="0"/>
              <a:t>Insufficient integrated community care is caused by the decline of community and family support. Community reorganization does not proceed yet. Then older persons and their families tend to depend on hospitalization and institutionalization reluctantly.</a:t>
            </a:r>
            <a:endParaRPr lang="en-US" altLang="ja-JP" dirty="0"/>
          </a:p>
          <a:p>
            <a:r>
              <a:rPr lang="en-US" altLang="ja-JP" dirty="0" smtClean="0"/>
              <a:t>According to the trend, care workers are </a:t>
            </a:r>
            <a:r>
              <a:rPr lang="en-US" altLang="ja-JP" dirty="0"/>
              <a:t>trained as </a:t>
            </a:r>
            <a:r>
              <a:rPr lang="en-US" altLang="ja-JP" dirty="0" smtClean="0"/>
              <a:t>professionals </a:t>
            </a:r>
            <a:r>
              <a:rPr lang="en-US" altLang="ja-JP" dirty="0"/>
              <a:t>and </a:t>
            </a:r>
            <a:r>
              <a:rPr lang="en-US" altLang="ja-JP" dirty="0" smtClean="0"/>
              <a:t>wage-workers for engaging in hospitals and long-term care facilities. </a:t>
            </a:r>
          </a:p>
          <a:p>
            <a:r>
              <a:rPr lang="en-US" altLang="ja-JP" dirty="0" smtClean="0"/>
              <a:t>Especially, as long-term care workers are qualified by each country, they cannot migrate internationally with universal certification of their competence. The situation will be called as </a:t>
            </a:r>
            <a:r>
              <a:rPr lang="en-US" altLang="ja-JP" dirty="0" err="1" smtClean="0"/>
              <a:t>Garapagosization</a:t>
            </a:r>
            <a:r>
              <a:rPr lang="en-US" altLang="ja-JP" dirty="0" smtClean="0"/>
              <a:t>, which means the required skill and knowledge is  adaptable only domestically, and it cannot  applicable internationally.</a:t>
            </a:r>
          </a:p>
          <a:p>
            <a:r>
              <a:rPr lang="en-US" altLang="ja-JP" dirty="0" smtClean="0"/>
              <a:t>Also, these professionals and wage workers are not trained as community-based workers. Furthermore, Family care Givers and Community care givers are not supported by these professionals and wage workers so well. </a:t>
            </a:r>
          </a:p>
          <a:p>
            <a:r>
              <a:rPr lang="en-US" altLang="ja-JP" dirty="0" smtClean="0"/>
              <a:t>In summary, we are insufficient for capacity building of Health and Social Services for older persons to be realize “aging in place.” </a:t>
            </a:r>
          </a:p>
          <a:p>
            <a:endParaRPr kumimoji="1" lang="ja-JP" altLang="en-US" dirty="0"/>
          </a:p>
        </p:txBody>
      </p:sp>
      <p:sp>
        <p:nvSpPr>
          <p:cNvPr id="4" name="スライド番号プレースホルダー 3"/>
          <p:cNvSpPr>
            <a:spLocks noGrp="1"/>
          </p:cNvSpPr>
          <p:nvPr>
            <p:ph type="sldNum" sz="quarter" idx="10"/>
          </p:nvPr>
        </p:nvSpPr>
        <p:spPr/>
        <p:txBody>
          <a:bodyPr/>
          <a:lstStyle/>
          <a:p>
            <a:fld id="{15A67D5D-D56A-4F54-B462-F85338EB884B}" type="slidenum">
              <a:rPr kumimoji="1" lang="ja-JP" altLang="en-US" smtClean="0"/>
              <a:t>3</a:t>
            </a:fld>
            <a:endParaRPr kumimoji="1" lang="ja-JP" altLang="en-US"/>
          </a:p>
        </p:txBody>
      </p:sp>
    </p:spTree>
    <p:extLst>
      <p:ext uri="{BB962C8B-B14F-4D97-AF65-F5344CB8AC3E}">
        <p14:creationId xmlns:p14="http://schemas.microsoft.com/office/powerpoint/2010/main" val="416309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In order to realize “Aging in Place,”  we will make effort to mind set or paradigm shift of health and social services. </a:t>
            </a:r>
          </a:p>
          <a:p>
            <a:r>
              <a:rPr lang="en-US" altLang="ja-JP" dirty="0" smtClean="0"/>
              <a:t>Medical professionals  should  make effort to establish holistic care and organize community-based health care. Their basic competence is universal one already. However, if they engage in community-based care, it will have to be customized to a community.</a:t>
            </a:r>
          </a:p>
          <a:p>
            <a:r>
              <a:rPr lang="en-US" altLang="ja-JP" dirty="0" smtClean="0"/>
              <a:t>Care workers in long-term care facilities should make effort to harmonize their knowledge and skills with other countries, because  long-term care is a concept  regarding  on quality of life particularly. Under the integrated community care system, they will have to be trained more than the present situation.</a:t>
            </a:r>
          </a:p>
          <a:p>
            <a:r>
              <a:rPr lang="en-US" altLang="ja-JP" dirty="0" smtClean="0"/>
              <a:t>Furthermore, neighborhood community should be recognized for enhancing integrated community care. Family care givers an d community volunteers are trained as knowledgeable and skillful  resources for realizing “Aging in Place.” And each community should be designed as an age-friendly and healthy community.</a:t>
            </a:r>
          </a:p>
          <a:p>
            <a:r>
              <a:rPr lang="en-US" altLang="ja-JP" dirty="0" smtClean="0"/>
              <a:t>In summary, we need to understand particularistic community needs to live and universal knowledge and skills  for providing health and social services, and we should make effort to harmonize them. It is an international open innovation of community health and social services for older persons.</a:t>
            </a:r>
          </a:p>
          <a:p>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5A67D5D-D56A-4F54-B462-F85338EB884B}" type="slidenum">
              <a:rPr kumimoji="1" lang="ja-JP" altLang="en-US" smtClean="0"/>
              <a:t>4</a:t>
            </a:fld>
            <a:endParaRPr kumimoji="1" lang="ja-JP" altLang="en-US"/>
          </a:p>
        </p:txBody>
      </p:sp>
    </p:spTree>
    <p:extLst>
      <p:ext uri="{BB962C8B-B14F-4D97-AF65-F5344CB8AC3E}">
        <p14:creationId xmlns:p14="http://schemas.microsoft.com/office/powerpoint/2010/main" val="605444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Then, we will have to fin</a:t>
            </a:r>
            <a:r>
              <a:rPr lang="en-US" altLang="ja-JP" dirty="0" smtClean="0"/>
              <a:t>d </a:t>
            </a:r>
            <a:r>
              <a:rPr kumimoji="1" lang="en-US" altLang="ja-JP" dirty="0" smtClean="0"/>
              <a:t>counterpart in Asian countries for clarifying our aging situation.</a:t>
            </a:r>
          </a:p>
          <a:p>
            <a:r>
              <a:rPr lang="en-US" altLang="ja-JP" dirty="0" smtClean="0"/>
              <a:t>The </a:t>
            </a:r>
            <a:r>
              <a:rPr lang="en-US" altLang="ja-JP" dirty="0"/>
              <a:t>v</a:t>
            </a:r>
            <a:r>
              <a:rPr lang="en-US" altLang="ja-JP" dirty="0" smtClean="0"/>
              <a:t>ertical axis  is the starting year of aging. And, the horizontal axis is  a speed of population aging from 7% to 14 %, doubling of  65+ population ratio.  </a:t>
            </a:r>
            <a:endParaRPr kumimoji="1" lang="en-US" altLang="ja-JP" dirty="0" smtClean="0"/>
          </a:p>
          <a:p>
            <a:r>
              <a:rPr lang="en-US" altLang="ja-JP" dirty="0" smtClean="0"/>
              <a:t>Then, we choose Korea and Indonesia  for comparison with Japan.</a:t>
            </a:r>
            <a:endParaRPr kumimoji="1" lang="ja-JP" altLang="en-US" dirty="0"/>
          </a:p>
        </p:txBody>
      </p:sp>
      <p:sp>
        <p:nvSpPr>
          <p:cNvPr id="4" name="スライド番号プレースホルダー 3"/>
          <p:cNvSpPr>
            <a:spLocks noGrp="1"/>
          </p:cNvSpPr>
          <p:nvPr>
            <p:ph type="sldNum" sz="quarter" idx="10"/>
          </p:nvPr>
        </p:nvSpPr>
        <p:spPr/>
        <p:txBody>
          <a:bodyPr/>
          <a:lstStyle/>
          <a:p>
            <a:fld id="{15A67D5D-D56A-4F54-B462-F85338EB884B}" type="slidenum">
              <a:rPr kumimoji="1" lang="ja-JP" altLang="en-US" smtClean="0"/>
              <a:t>5</a:t>
            </a:fld>
            <a:endParaRPr kumimoji="1" lang="ja-JP" altLang="en-US"/>
          </a:p>
        </p:txBody>
      </p:sp>
    </p:spTree>
    <p:extLst>
      <p:ext uri="{BB962C8B-B14F-4D97-AF65-F5344CB8AC3E}">
        <p14:creationId xmlns:p14="http://schemas.microsoft.com/office/powerpoint/2010/main" val="27635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Among our counterpart</a:t>
            </a:r>
            <a:r>
              <a:rPr lang="en-US" altLang="ja-JP" dirty="0" smtClean="0"/>
              <a:t>s</a:t>
            </a:r>
            <a:r>
              <a:rPr kumimoji="1" lang="en-US" altLang="ja-JP" dirty="0" smtClean="0"/>
              <a:t>,  we will make two strategies of harmonization. </a:t>
            </a:r>
          </a:p>
          <a:p>
            <a:r>
              <a:rPr kumimoji="1" lang="en-US" altLang="ja-JP" dirty="0" smtClean="0"/>
              <a:t>One </a:t>
            </a:r>
            <a:r>
              <a:rPr lang="en-US" altLang="ja-JP" dirty="0" smtClean="0"/>
              <a:t>strategy is mutual authentication of  training and certification between Japan and Korea.</a:t>
            </a:r>
          </a:p>
          <a:p>
            <a:r>
              <a:rPr lang="en-US" altLang="ja-JP" dirty="0" smtClean="0"/>
              <a:t>Although the mutual authentication is difficult, Korean students, which graduated and passed the long-term care national exam, will be employed as same as Japanese in long-term facilities. For their career path, the </a:t>
            </a:r>
            <a:r>
              <a:rPr lang="en-US" altLang="ja-JP" dirty="0" err="1" smtClean="0"/>
              <a:t>ToT</a:t>
            </a:r>
            <a:r>
              <a:rPr lang="en-US" altLang="ja-JP" dirty="0" smtClean="0"/>
              <a:t> program will be required I near future. </a:t>
            </a:r>
            <a:endParaRPr lang="en-US" altLang="ja-JP" dirty="0"/>
          </a:p>
          <a:p>
            <a:r>
              <a:rPr lang="en-US" altLang="ja-JP" dirty="0" smtClean="0"/>
              <a:t>Another strategy is the brain circulation of long-term care between Japan and Indonesia. Nowadays, Japan is inviting candidates of Japan Certificated Care Workers from Indonesia. Also, technical intern of long-term will be invited into Japan. Therefore, we need to assess the knowledge and skills of long-term care for transferring  from Japan to Indonesia. It needs for Indonesian Certified Care Workers to be trained as trainers of technical intern.</a:t>
            </a:r>
          </a:p>
        </p:txBody>
      </p:sp>
      <p:sp>
        <p:nvSpPr>
          <p:cNvPr id="4" name="スライド番号プレースホルダー 3"/>
          <p:cNvSpPr>
            <a:spLocks noGrp="1"/>
          </p:cNvSpPr>
          <p:nvPr>
            <p:ph type="sldNum" sz="quarter" idx="10"/>
          </p:nvPr>
        </p:nvSpPr>
        <p:spPr/>
        <p:txBody>
          <a:bodyPr/>
          <a:lstStyle/>
          <a:p>
            <a:fld id="{15A67D5D-D56A-4F54-B462-F85338EB884B}" type="slidenum">
              <a:rPr kumimoji="1" lang="ja-JP" altLang="en-US" smtClean="0"/>
              <a:t>6</a:t>
            </a:fld>
            <a:endParaRPr kumimoji="1" lang="ja-JP" altLang="en-US"/>
          </a:p>
        </p:txBody>
      </p:sp>
    </p:spTree>
    <p:extLst>
      <p:ext uri="{BB962C8B-B14F-4D97-AF65-F5344CB8AC3E}">
        <p14:creationId xmlns:p14="http://schemas.microsoft.com/office/powerpoint/2010/main" val="35950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Toyota Foundation project, we tried three methodology for understand with each other countries’ effor</a:t>
            </a:r>
            <a:r>
              <a:rPr lang="en-US" altLang="ja-JP" dirty="0" smtClean="0"/>
              <a:t>ts: Workshops, international meetings and study tours.</a:t>
            </a:r>
          </a:p>
          <a:p>
            <a:endParaRPr kumimoji="1" lang="ja-JP" altLang="en-US" dirty="0"/>
          </a:p>
        </p:txBody>
      </p:sp>
      <p:sp>
        <p:nvSpPr>
          <p:cNvPr id="4" name="スライド番号プレースホルダー 3"/>
          <p:cNvSpPr>
            <a:spLocks noGrp="1"/>
          </p:cNvSpPr>
          <p:nvPr>
            <p:ph type="sldNum" sz="quarter" idx="10"/>
          </p:nvPr>
        </p:nvSpPr>
        <p:spPr/>
        <p:txBody>
          <a:bodyPr/>
          <a:lstStyle/>
          <a:p>
            <a:fld id="{15A67D5D-D56A-4F54-B462-F85338EB884B}" type="slidenum">
              <a:rPr kumimoji="1" lang="ja-JP" altLang="en-US" smtClean="0"/>
              <a:t>7</a:t>
            </a:fld>
            <a:endParaRPr kumimoji="1" lang="ja-JP" altLang="en-US"/>
          </a:p>
        </p:txBody>
      </p:sp>
    </p:spTree>
    <p:extLst>
      <p:ext uri="{BB962C8B-B14F-4D97-AF65-F5344CB8AC3E}">
        <p14:creationId xmlns:p14="http://schemas.microsoft.com/office/powerpoint/2010/main" val="3449175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343400"/>
            <a:ext cx="5486400" cy="4333056"/>
          </a:xfrm>
        </p:spPr>
        <p:txBody>
          <a:bodyPr/>
          <a:lstStyle/>
          <a:p>
            <a:r>
              <a:rPr lang="en-US" altLang="ja-JP" dirty="0" smtClean="0"/>
              <a:t>Through these methodologies, we have recognized the differences of  each community care system through  above  activities. And  we convinced that health and social workers should be re-trained for promoting  community care.  </a:t>
            </a:r>
          </a:p>
          <a:p>
            <a:r>
              <a:rPr lang="en-US" altLang="ja-JP" dirty="0" smtClean="0"/>
              <a:t>For example, Japanese Integrated </a:t>
            </a:r>
            <a:r>
              <a:rPr lang="en-US" altLang="ja-JP" dirty="0"/>
              <a:t>community care </a:t>
            </a:r>
            <a:r>
              <a:rPr lang="en-US" altLang="ja-JP" dirty="0" smtClean="0"/>
              <a:t>system must be established </a:t>
            </a:r>
            <a:r>
              <a:rPr lang="en-US" altLang="ja-JP" dirty="0"/>
              <a:t>by each municipality based on </a:t>
            </a:r>
            <a:r>
              <a:rPr lang="en-US" altLang="ja-JP" dirty="0" smtClean="0"/>
              <a:t>their independence </a:t>
            </a:r>
            <a:r>
              <a:rPr lang="en-US" altLang="ja-JP" dirty="0"/>
              <a:t>and originality in collaboration with </a:t>
            </a:r>
            <a:r>
              <a:rPr lang="en-US" altLang="ja-JP" dirty="0" smtClean="0"/>
              <a:t>private sectors</a:t>
            </a:r>
            <a:r>
              <a:rPr lang="en-US" altLang="ja-JP" dirty="0"/>
              <a:t>, volunteers and so on. </a:t>
            </a:r>
            <a:r>
              <a:rPr lang="en-US" altLang="ja-JP" dirty="0" smtClean="0"/>
              <a:t>It means professionals should engage in a training of trainers, and training for family care givers and volunteers.</a:t>
            </a:r>
          </a:p>
          <a:p>
            <a:r>
              <a:rPr lang="en-US" altLang="ja-JP" dirty="0" smtClean="0"/>
              <a:t>Korean community care system is differentiated still among health care and social work sectors. Also people are still depend on family care givers. On the one hand, If older persons cannot depend on family care givers, they will be hospitalized for medical care reluctantly. On the other hand, Korean long-term care workers are underestimated their competence because long-term care facilities are not  preferred by older persons, because of its Stigma. It means </a:t>
            </a:r>
            <a:r>
              <a:rPr lang="en-US" altLang="ja-JP" dirty="0" err="1" smtClean="0"/>
              <a:t>ToT</a:t>
            </a:r>
            <a:r>
              <a:rPr lang="en-US" altLang="ja-JP" dirty="0" smtClean="0"/>
              <a:t> program will be required for capacity building of community care.</a:t>
            </a:r>
          </a:p>
          <a:p>
            <a:r>
              <a:rPr lang="en-US" altLang="ja-JP" dirty="0" smtClean="0"/>
              <a:t>Every governmental ministry  and  NGOs are promoting of community care for older persons. On grass-root communities, many family care givers and neighbor are supporting frail older persons</a:t>
            </a:r>
            <a:r>
              <a:rPr lang="en-US" altLang="ja-JP" dirty="0"/>
              <a:t>. </a:t>
            </a:r>
            <a:r>
              <a:rPr lang="en-US" altLang="ja-JP" dirty="0" smtClean="0"/>
              <a:t>But, Indonesian </a:t>
            </a:r>
            <a:r>
              <a:rPr lang="en-US" altLang="ja-JP" dirty="0"/>
              <a:t>community care is not systematized yet. </a:t>
            </a:r>
            <a:endParaRPr lang="en-US" altLang="ja-JP" dirty="0" smtClean="0"/>
          </a:p>
          <a:p>
            <a:r>
              <a:rPr lang="en-US" altLang="ja-JP" dirty="0" smtClean="0"/>
              <a:t>Therefore, we convinced needs to challenge harmonization of each community care for older persons. </a:t>
            </a:r>
          </a:p>
          <a:p>
            <a:r>
              <a:rPr lang="en-US" altLang="ja-JP" dirty="0" smtClean="0"/>
              <a:t> </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5A67D5D-D56A-4F54-B462-F85338EB884B}" type="slidenum">
              <a:rPr kumimoji="1" lang="ja-JP" altLang="en-US" smtClean="0"/>
              <a:t>8</a:t>
            </a:fld>
            <a:endParaRPr kumimoji="1" lang="ja-JP" altLang="en-US"/>
          </a:p>
        </p:txBody>
      </p:sp>
    </p:spTree>
    <p:extLst>
      <p:ext uri="{BB962C8B-B14F-4D97-AF65-F5344CB8AC3E}">
        <p14:creationId xmlns:p14="http://schemas.microsoft.com/office/powerpoint/2010/main" val="4085641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343400"/>
            <a:ext cx="5486400" cy="4549080"/>
          </a:xfrm>
        </p:spPr>
        <p:txBody>
          <a:bodyPr/>
          <a:lstStyle/>
          <a:p>
            <a:r>
              <a:rPr lang="en-US" altLang="ja-JP" dirty="0" smtClean="0"/>
              <a:t>In order to construct of international standard of  qualification framework of job, we will take consideration of European Qualification Framework . </a:t>
            </a:r>
          </a:p>
          <a:p>
            <a:r>
              <a:rPr lang="en-US" altLang="ja-JP" dirty="0" smtClean="0"/>
              <a:t>If we think about national training programs under the EQF criteria, we will be able to understand each country’s qualification of Health and Social care workers in Asia. Comparing with each qualification of  competency of health and </a:t>
            </a:r>
            <a:r>
              <a:rPr lang="en-US" altLang="ja-JP" dirty="0"/>
              <a:t>s</a:t>
            </a:r>
            <a:r>
              <a:rPr lang="en-US" altLang="ja-JP" dirty="0" smtClean="0"/>
              <a:t>ocial service, we will be able to find common knowledge and skills internationally. Also we can identify each particularistic training which will be provide by each country. </a:t>
            </a:r>
          </a:p>
          <a:p>
            <a:r>
              <a:rPr lang="en-US" altLang="ja-JP" dirty="0" smtClean="0"/>
              <a:t>Therefore, we need to coordinate these situations of each country through establishing an international training center or platform. It will have not only training but also research and development, living lab., and dissemination of aging policies in Asian countries. Then, I have recommended this idea to Fukuoka-city. Japanese </a:t>
            </a:r>
            <a:r>
              <a:rPr lang="en-US" altLang="ja-JP" dirty="0"/>
              <a:t>n</a:t>
            </a:r>
            <a:r>
              <a:rPr lang="en-US" altLang="ja-JP" dirty="0" smtClean="0"/>
              <a:t>ational government  is also promoting  same idea in “Asia Human Well-being Initiative.”  </a:t>
            </a:r>
          </a:p>
          <a:p>
            <a:r>
              <a:rPr lang="en-US" altLang="ja-JP" dirty="0" smtClean="0"/>
              <a:t>The international </a:t>
            </a:r>
            <a:r>
              <a:rPr lang="en-US" altLang="ja-JP" dirty="0" err="1" smtClean="0"/>
              <a:t>ToT</a:t>
            </a:r>
            <a:r>
              <a:rPr lang="en-US" altLang="ja-JP" dirty="0" smtClean="0"/>
              <a:t> program for promoting health and social  care for the older persons should be developed  in this center.  </a:t>
            </a:r>
          </a:p>
          <a:p>
            <a:r>
              <a:rPr lang="en-US" altLang="ja-JP" dirty="0" smtClean="0"/>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15A67D5D-D56A-4F54-B462-F85338EB884B}" type="slidenum">
              <a:rPr kumimoji="1" lang="ja-JP" altLang="en-US" smtClean="0"/>
              <a:t>9</a:t>
            </a:fld>
            <a:endParaRPr kumimoji="1" lang="ja-JP" altLang="en-US"/>
          </a:p>
        </p:txBody>
      </p:sp>
    </p:spTree>
    <p:extLst>
      <p:ext uri="{BB962C8B-B14F-4D97-AF65-F5344CB8AC3E}">
        <p14:creationId xmlns:p14="http://schemas.microsoft.com/office/powerpoint/2010/main" val="10392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1F81DF0-8DAE-4F24-8136-508424E075DE}" type="datetimeFigureOut">
              <a:rPr kumimoji="1" lang="ja-JP" altLang="en-US" smtClean="0"/>
              <a:t>2017/2/25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35A133-8B58-4C7F-96AC-FFE1DA28380F}" type="slidenum">
              <a:rPr kumimoji="1" lang="ja-JP" altLang="en-US" smtClean="0"/>
              <a:t>‹#›</a:t>
            </a:fld>
            <a:endParaRPr kumimoji="1" lang="ja-JP" altLang="en-US"/>
          </a:p>
        </p:txBody>
      </p:sp>
    </p:spTree>
    <p:extLst>
      <p:ext uri="{BB962C8B-B14F-4D97-AF65-F5344CB8AC3E}">
        <p14:creationId xmlns:p14="http://schemas.microsoft.com/office/powerpoint/2010/main" val="397014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1F81DF0-8DAE-4F24-8136-508424E075DE}" type="datetimeFigureOut">
              <a:rPr kumimoji="1" lang="ja-JP" altLang="en-US" smtClean="0"/>
              <a:t>2017/2/25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35A133-8B58-4C7F-96AC-FFE1DA28380F}" type="slidenum">
              <a:rPr kumimoji="1" lang="ja-JP" altLang="en-US" smtClean="0"/>
              <a:t>‹#›</a:t>
            </a:fld>
            <a:endParaRPr kumimoji="1" lang="ja-JP" altLang="en-US"/>
          </a:p>
        </p:txBody>
      </p:sp>
    </p:spTree>
    <p:extLst>
      <p:ext uri="{BB962C8B-B14F-4D97-AF65-F5344CB8AC3E}">
        <p14:creationId xmlns:p14="http://schemas.microsoft.com/office/powerpoint/2010/main" val="3166472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1F81DF0-8DAE-4F24-8136-508424E075DE}" type="datetimeFigureOut">
              <a:rPr kumimoji="1" lang="ja-JP" altLang="en-US" smtClean="0"/>
              <a:t>2017/2/25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35A133-8B58-4C7F-96AC-FFE1DA28380F}" type="slidenum">
              <a:rPr kumimoji="1" lang="ja-JP" altLang="en-US" smtClean="0"/>
              <a:t>‹#›</a:t>
            </a:fld>
            <a:endParaRPr kumimoji="1" lang="ja-JP" altLang="en-US"/>
          </a:p>
        </p:txBody>
      </p:sp>
    </p:spTree>
    <p:extLst>
      <p:ext uri="{BB962C8B-B14F-4D97-AF65-F5344CB8AC3E}">
        <p14:creationId xmlns:p14="http://schemas.microsoft.com/office/powerpoint/2010/main" val="389135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1F81DF0-8DAE-4F24-8136-508424E075DE}" type="datetimeFigureOut">
              <a:rPr kumimoji="1" lang="ja-JP" altLang="en-US" smtClean="0"/>
              <a:t>2017/2/25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35A133-8B58-4C7F-96AC-FFE1DA28380F}" type="slidenum">
              <a:rPr kumimoji="1" lang="ja-JP" altLang="en-US" smtClean="0"/>
              <a:t>‹#›</a:t>
            </a:fld>
            <a:endParaRPr kumimoji="1" lang="ja-JP" altLang="en-US"/>
          </a:p>
        </p:txBody>
      </p:sp>
    </p:spTree>
    <p:extLst>
      <p:ext uri="{BB962C8B-B14F-4D97-AF65-F5344CB8AC3E}">
        <p14:creationId xmlns:p14="http://schemas.microsoft.com/office/powerpoint/2010/main" val="342058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1F81DF0-8DAE-4F24-8136-508424E075DE}" type="datetimeFigureOut">
              <a:rPr kumimoji="1" lang="ja-JP" altLang="en-US" smtClean="0"/>
              <a:t>2017/2/25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35A133-8B58-4C7F-96AC-FFE1DA28380F}" type="slidenum">
              <a:rPr kumimoji="1" lang="ja-JP" altLang="en-US" smtClean="0"/>
              <a:t>‹#›</a:t>
            </a:fld>
            <a:endParaRPr kumimoji="1" lang="ja-JP" altLang="en-US"/>
          </a:p>
        </p:txBody>
      </p:sp>
    </p:spTree>
    <p:extLst>
      <p:ext uri="{BB962C8B-B14F-4D97-AF65-F5344CB8AC3E}">
        <p14:creationId xmlns:p14="http://schemas.microsoft.com/office/powerpoint/2010/main" val="101872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1F81DF0-8DAE-4F24-8136-508424E075DE}" type="datetimeFigureOut">
              <a:rPr kumimoji="1" lang="ja-JP" altLang="en-US" smtClean="0"/>
              <a:t>2017/2/25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35A133-8B58-4C7F-96AC-FFE1DA28380F}" type="slidenum">
              <a:rPr kumimoji="1" lang="ja-JP" altLang="en-US" smtClean="0"/>
              <a:t>‹#›</a:t>
            </a:fld>
            <a:endParaRPr kumimoji="1" lang="ja-JP" altLang="en-US"/>
          </a:p>
        </p:txBody>
      </p:sp>
    </p:spTree>
    <p:extLst>
      <p:ext uri="{BB962C8B-B14F-4D97-AF65-F5344CB8AC3E}">
        <p14:creationId xmlns:p14="http://schemas.microsoft.com/office/powerpoint/2010/main" val="249247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1F81DF0-8DAE-4F24-8136-508424E075DE}" type="datetimeFigureOut">
              <a:rPr kumimoji="1" lang="ja-JP" altLang="en-US" smtClean="0"/>
              <a:t>2017/2/25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335A133-8B58-4C7F-96AC-FFE1DA28380F}" type="slidenum">
              <a:rPr kumimoji="1" lang="ja-JP" altLang="en-US" smtClean="0"/>
              <a:t>‹#›</a:t>
            </a:fld>
            <a:endParaRPr kumimoji="1" lang="ja-JP" altLang="en-US"/>
          </a:p>
        </p:txBody>
      </p:sp>
    </p:spTree>
    <p:extLst>
      <p:ext uri="{BB962C8B-B14F-4D97-AF65-F5344CB8AC3E}">
        <p14:creationId xmlns:p14="http://schemas.microsoft.com/office/powerpoint/2010/main" val="326479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1F81DF0-8DAE-4F24-8136-508424E075DE}" type="datetimeFigureOut">
              <a:rPr kumimoji="1" lang="ja-JP" altLang="en-US" smtClean="0"/>
              <a:t>2017/2/25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335A133-8B58-4C7F-96AC-FFE1DA28380F}" type="slidenum">
              <a:rPr kumimoji="1" lang="ja-JP" altLang="en-US" smtClean="0"/>
              <a:t>‹#›</a:t>
            </a:fld>
            <a:endParaRPr kumimoji="1" lang="ja-JP" altLang="en-US"/>
          </a:p>
        </p:txBody>
      </p:sp>
    </p:spTree>
    <p:extLst>
      <p:ext uri="{BB962C8B-B14F-4D97-AF65-F5344CB8AC3E}">
        <p14:creationId xmlns:p14="http://schemas.microsoft.com/office/powerpoint/2010/main" val="238322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F81DF0-8DAE-4F24-8136-508424E075DE}" type="datetimeFigureOut">
              <a:rPr kumimoji="1" lang="ja-JP" altLang="en-US" smtClean="0"/>
              <a:t>2017/2/25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335A133-8B58-4C7F-96AC-FFE1DA28380F}" type="slidenum">
              <a:rPr kumimoji="1" lang="ja-JP" altLang="en-US" smtClean="0"/>
              <a:t>‹#›</a:t>
            </a:fld>
            <a:endParaRPr kumimoji="1" lang="ja-JP" altLang="en-US"/>
          </a:p>
        </p:txBody>
      </p:sp>
    </p:spTree>
    <p:extLst>
      <p:ext uri="{BB962C8B-B14F-4D97-AF65-F5344CB8AC3E}">
        <p14:creationId xmlns:p14="http://schemas.microsoft.com/office/powerpoint/2010/main" val="3763505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1F81DF0-8DAE-4F24-8136-508424E075DE}" type="datetimeFigureOut">
              <a:rPr kumimoji="1" lang="ja-JP" altLang="en-US" smtClean="0"/>
              <a:t>2017/2/25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35A133-8B58-4C7F-96AC-FFE1DA28380F}" type="slidenum">
              <a:rPr kumimoji="1" lang="ja-JP" altLang="en-US" smtClean="0"/>
              <a:t>‹#›</a:t>
            </a:fld>
            <a:endParaRPr kumimoji="1" lang="ja-JP" altLang="en-US"/>
          </a:p>
        </p:txBody>
      </p:sp>
    </p:spTree>
    <p:extLst>
      <p:ext uri="{BB962C8B-B14F-4D97-AF65-F5344CB8AC3E}">
        <p14:creationId xmlns:p14="http://schemas.microsoft.com/office/powerpoint/2010/main" val="79111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1F81DF0-8DAE-4F24-8136-508424E075DE}" type="datetimeFigureOut">
              <a:rPr kumimoji="1" lang="ja-JP" altLang="en-US" smtClean="0"/>
              <a:t>2017/2/25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35A133-8B58-4C7F-96AC-FFE1DA28380F}" type="slidenum">
              <a:rPr kumimoji="1" lang="ja-JP" altLang="en-US" smtClean="0"/>
              <a:t>‹#›</a:t>
            </a:fld>
            <a:endParaRPr kumimoji="1" lang="ja-JP" altLang="en-US"/>
          </a:p>
        </p:txBody>
      </p:sp>
    </p:spTree>
    <p:extLst>
      <p:ext uri="{BB962C8B-B14F-4D97-AF65-F5344CB8AC3E}">
        <p14:creationId xmlns:p14="http://schemas.microsoft.com/office/powerpoint/2010/main" val="10357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81DF0-8DAE-4F24-8136-508424E075DE}" type="datetimeFigureOut">
              <a:rPr kumimoji="1" lang="ja-JP" altLang="en-US" smtClean="0"/>
              <a:t>2017/2/25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5A133-8B58-4C7F-96AC-FFE1DA28380F}" type="slidenum">
              <a:rPr kumimoji="1" lang="ja-JP" altLang="en-US" smtClean="0"/>
              <a:t>‹#›</a:t>
            </a:fld>
            <a:endParaRPr kumimoji="1" lang="ja-JP" altLang="en-US"/>
          </a:p>
        </p:txBody>
      </p:sp>
    </p:spTree>
    <p:extLst>
      <p:ext uri="{BB962C8B-B14F-4D97-AF65-F5344CB8AC3E}">
        <p14:creationId xmlns:p14="http://schemas.microsoft.com/office/powerpoint/2010/main" val="2791654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jp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kumimoji="1" lang="en-US" altLang="ja-JP" sz="3200" b="1" dirty="0" smtClean="0"/>
              <a:t>International Harmonization of the “Training of Trainers” Program of Community Health and Social Services for Older Persons</a:t>
            </a:r>
            <a:endParaRPr kumimoji="1" lang="ja-JP" altLang="en-US" sz="3200" b="1" dirty="0"/>
          </a:p>
        </p:txBody>
      </p:sp>
      <p:sp>
        <p:nvSpPr>
          <p:cNvPr id="3" name="サブタイトル 2"/>
          <p:cNvSpPr>
            <a:spLocks noGrp="1"/>
          </p:cNvSpPr>
          <p:nvPr>
            <p:ph type="subTitle" idx="1"/>
          </p:nvPr>
        </p:nvSpPr>
        <p:spPr>
          <a:xfrm>
            <a:off x="323528" y="3886200"/>
            <a:ext cx="8424936" cy="1752600"/>
          </a:xfrm>
        </p:spPr>
        <p:txBody>
          <a:bodyPr>
            <a:normAutofit/>
          </a:bodyPr>
          <a:lstStyle/>
          <a:p>
            <a:r>
              <a:rPr kumimoji="1" lang="en-US" altLang="ja-JP" dirty="0" smtClean="0"/>
              <a:t>Takeo Ogawa, Ph.D.</a:t>
            </a:r>
          </a:p>
          <a:p>
            <a:r>
              <a:rPr lang="en-US" altLang="ja-JP" dirty="0" smtClean="0"/>
              <a:t>President, (NPO)Asian Aging Business Center</a:t>
            </a:r>
          </a:p>
          <a:p>
            <a:r>
              <a:rPr kumimoji="1" lang="en-US" altLang="ja-JP" dirty="0" smtClean="0"/>
              <a:t>Emeritus Professor, Kyushu University</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5733256"/>
            <a:ext cx="3048000" cy="678180"/>
          </a:xfrm>
          <a:prstGeom prst="rect">
            <a:avLst/>
          </a:prstGeom>
        </p:spPr>
      </p:pic>
      <p:sp>
        <p:nvSpPr>
          <p:cNvPr id="5" name="正方形/長方形 4"/>
          <p:cNvSpPr/>
          <p:nvPr/>
        </p:nvSpPr>
        <p:spPr>
          <a:xfrm>
            <a:off x="755576" y="548680"/>
            <a:ext cx="748883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Toyota Foundation 26 Feb.-1 March, 2017, Seoul</a:t>
            </a:r>
          </a:p>
          <a:p>
            <a:pPr algn="ctr"/>
            <a:r>
              <a:rPr lang="en-US" altLang="ja-JP" dirty="0" smtClean="0"/>
              <a:t>Sharing Responses on the Ground:</a:t>
            </a:r>
          </a:p>
          <a:p>
            <a:pPr algn="ctr"/>
            <a:r>
              <a:rPr kumimoji="1" lang="en-US" altLang="ja-JP" dirty="0" smtClean="0"/>
              <a:t>Aging Society and the Surrounding Challenges in Asia</a:t>
            </a:r>
            <a:endParaRPr kumimoji="1" lang="ja-JP" altLang="en-US" dirty="0"/>
          </a:p>
        </p:txBody>
      </p:sp>
    </p:spTree>
    <p:extLst>
      <p:ext uri="{BB962C8B-B14F-4D97-AF65-F5344CB8AC3E}">
        <p14:creationId xmlns:p14="http://schemas.microsoft.com/office/powerpoint/2010/main" val="3735649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07" y="4415848"/>
            <a:ext cx="1611585" cy="1611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04" y="160956"/>
            <a:ext cx="8932600" cy="4233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1936" y="4110311"/>
            <a:ext cx="3048000" cy="678180"/>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160" y="5733256"/>
            <a:ext cx="582258" cy="58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724" y="4149080"/>
            <a:ext cx="2953540" cy="600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0144" y="5688343"/>
            <a:ext cx="2754379" cy="612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240" y="4078060"/>
            <a:ext cx="2088232" cy="631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5634" y="5688343"/>
            <a:ext cx="2016224" cy="598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8216" y="4989402"/>
            <a:ext cx="2863205" cy="46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76954" y="4110311"/>
            <a:ext cx="588354" cy="58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465308" y="4121671"/>
            <a:ext cx="1296144" cy="588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00B050"/>
                </a:solidFill>
              </a:rPr>
              <a:t>ASO </a:t>
            </a:r>
            <a:r>
              <a:rPr lang="en-US" altLang="ja-JP" sz="1100" b="1" dirty="0">
                <a:solidFill>
                  <a:srgbClr val="00B050"/>
                </a:solidFill>
              </a:rPr>
              <a:t>EDUCATION SERVICE CO.,LTD</a:t>
            </a:r>
            <a:endParaRPr kumimoji="1" lang="ja-JP" altLang="en-US" sz="1100" b="1" dirty="0">
              <a:solidFill>
                <a:srgbClr val="00B050"/>
              </a:solidFill>
            </a:endParaRPr>
          </a:p>
        </p:txBody>
      </p:sp>
      <p:sp>
        <p:nvSpPr>
          <p:cNvPr id="16" name="正方形/長方形 15"/>
          <p:cNvSpPr/>
          <p:nvPr/>
        </p:nvSpPr>
        <p:spPr>
          <a:xfrm>
            <a:off x="1351200" y="5733256"/>
            <a:ext cx="1964434" cy="588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err="1" smtClean="0">
                <a:solidFill>
                  <a:schemeClr val="tx1"/>
                </a:solidFill>
              </a:rPr>
              <a:t>Kyungpook</a:t>
            </a:r>
            <a:r>
              <a:rPr lang="en-US" altLang="ja-JP" sz="1600" b="1" dirty="0" smtClean="0">
                <a:solidFill>
                  <a:schemeClr val="tx1"/>
                </a:solidFill>
              </a:rPr>
              <a:t> National</a:t>
            </a:r>
          </a:p>
          <a:p>
            <a:pPr algn="ctr"/>
            <a:r>
              <a:rPr kumimoji="1" lang="en-US" altLang="ja-JP" sz="1600" b="1" dirty="0" smtClean="0">
                <a:solidFill>
                  <a:schemeClr val="tx1"/>
                </a:solidFill>
              </a:rPr>
              <a:t>University</a:t>
            </a:r>
          </a:p>
        </p:txBody>
      </p:sp>
      <p:pic>
        <p:nvPicPr>
          <p:cNvPr id="1034"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32240" y="4895202"/>
            <a:ext cx="1440160" cy="652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descr="神戸女子大学"/>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68216" y="6237312"/>
            <a:ext cx="1642114" cy="441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02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309563" y="274638"/>
            <a:ext cx="8583612" cy="1143000"/>
          </a:xfrm>
        </p:spPr>
        <p:txBody>
          <a:bodyPr>
            <a:normAutofit fontScale="90000"/>
          </a:bodyPr>
          <a:lstStyle/>
          <a:p>
            <a:pPr eaLnBrk="1" hangingPunct="1"/>
            <a:r>
              <a:rPr lang="en-US" altLang="ja-JP" sz="3600" b="1" dirty="0" smtClean="0"/>
              <a:t>From Demographic Bonus to Onus in Asia:</a:t>
            </a:r>
            <a:br>
              <a:rPr lang="en-US" altLang="ja-JP" sz="3600" b="1" dirty="0" smtClean="0"/>
            </a:br>
            <a:r>
              <a:rPr lang="en-US" altLang="ja-JP" sz="3600" b="1" dirty="0" smtClean="0"/>
              <a:t>Changing Dependency Ratio </a:t>
            </a:r>
            <a:endParaRPr lang="ja-JP" altLang="en-US" sz="3600" b="1" dirty="0" smtClean="0"/>
          </a:p>
        </p:txBody>
      </p:sp>
      <p:pic>
        <p:nvPicPr>
          <p:cNvPr id="6147" name="コンテンツ プレースホルダー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603250" y="1600200"/>
            <a:ext cx="7937500" cy="4525963"/>
          </a:xfrm>
        </p:spPr>
      </p:pic>
      <p:sp>
        <p:nvSpPr>
          <p:cNvPr id="5" name="正方形/長方形 4"/>
          <p:cNvSpPr/>
          <p:nvPr/>
        </p:nvSpPr>
        <p:spPr>
          <a:xfrm>
            <a:off x="900113" y="6237288"/>
            <a:ext cx="6911975"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World Population Prospects:</a:t>
            </a:r>
            <a:r>
              <a:rPr lang="ja-JP" altLang="en-US" dirty="0"/>
              <a:t>　</a:t>
            </a:r>
            <a:r>
              <a:rPr lang="en-US" altLang="ja-JP" dirty="0"/>
              <a:t>2015 revision.  Total Dependency Ratio. </a:t>
            </a:r>
            <a:endParaRPr lang="ja-JP" altLang="en-US" dirty="0"/>
          </a:p>
        </p:txBody>
      </p:sp>
    </p:spTree>
    <p:extLst>
      <p:ext uri="{BB962C8B-B14F-4D97-AF65-F5344CB8AC3E}">
        <p14:creationId xmlns:p14="http://schemas.microsoft.com/office/powerpoint/2010/main" val="1259306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Issues</a:t>
            </a:r>
            <a:endParaRPr kumimoji="1" lang="ja-JP" altLang="en-US" dirty="0"/>
          </a:p>
        </p:txBody>
      </p:sp>
      <p:sp>
        <p:nvSpPr>
          <p:cNvPr id="4" name="正方形/長方形 3"/>
          <p:cNvSpPr/>
          <p:nvPr/>
        </p:nvSpPr>
        <p:spPr>
          <a:xfrm>
            <a:off x="3074712" y="1268760"/>
            <a:ext cx="2880320"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Obstacle of “Aging in Place”</a:t>
            </a:r>
            <a:endParaRPr lang="en-US" altLang="ja-JP" b="1" dirty="0" smtClean="0">
              <a:solidFill>
                <a:schemeClr val="tx1"/>
              </a:solidFill>
            </a:endParaRPr>
          </a:p>
          <a:p>
            <a:pPr algn="ctr"/>
            <a:r>
              <a:rPr kumimoji="1" lang="en-US" altLang="ja-JP" sz="1400" b="1" dirty="0" smtClean="0">
                <a:solidFill>
                  <a:schemeClr val="tx1"/>
                </a:solidFill>
              </a:rPr>
              <a:t>For Physical, Mental &amp; Social </a:t>
            </a:r>
          </a:p>
          <a:p>
            <a:pPr algn="ctr"/>
            <a:r>
              <a:rPr kumimoji="1" lang="en-US" altLang="ja-JP" sz="1400" b="1" dirty="0" smtClean="0">
                <a:solidFill>
                  <a:schemeClr val="tx1"/>
                </a:solidFill>
              </a:rPr>
              <a:t>Well-being for the Older Persons</a:t>
            </a:r>
          </a:p>
        </p:txBody>
      </p:sp>
      <p:sp>
        <p:nvSpPr>
          <p:cNvPr id="5" name="正方形/長方形 4"/>
          <p:cNvSpPr/>
          <p:nvPr/>
        </p:nvSpPr>
        <p:spPr>
          <a:xfrm>
            <a:off x="899592" y="2564904"/>
            <a:ext cx="2016224" cy="648072"/>
          </a:xfrm>
          <a:prstGeom prst="rect">
            <a:avLst/>
          </a:prstGeom>
          <a:solidFill>
            <a:srgbClr val="C0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Over-dependent</a:t>
            </a:r>
          </a:p>
          <a:p>
            <a:pPr algn="ctr"/>
            <a:r>
              <a:rPr kumimoji="1" lang="en-US" altLang="ja-JP" dirty="0" smtClean="0">
                <a:solidFill>
                  <a:schemeClr val="tx1"/>
                </a:solidFill>
              </a:rPr>
              <a:t>Hospitalization</a:t>
            </a:r>
            <a:endParaRPr kumimoji="1" lang="ja-JP" altLang="en-US" dirty="0">
              <a:solidFill>
                <a:schemeClr val="tx1"/>
              </a:solidFill>
            </a:endParaRPr>
          </a:p>
        </p:txBody>
      </p:sp>
      <p:sp>
        <p:nvSpPr>
          <p:cNvPr id="6" name="正方形/長方形 5"/>
          <p:cNvSpPr/>
          <p:nvPr/>
        </p:nvSpPr>
        <p:spPr>
          <a:xfrm>
            <a:off x="3275856" y="2564904"/>
            <a:ext cx="2088231" cy="648072"/>
          </a:xfrm>
          <a:prstGeom prst="rect">
            <a:avLst/>
          </a:prstGeom>
          <a:solidFill>
            <a:srgbClr val="C0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Over -dependent</a:t>
            </a:r>
          </a:p>
          <a:p>
            <a:pPr algn="ctr"/>
            <a:r>
              <a:rPr lang="en-US" altLang="ja-JP" dirty="0" smtClean="0">
                <a:solidFill>
                  <a:schemeClr val="tx1"/>
                </a:solidFill>
              </a:rPr>
              <a:t>Institutionalization</a:t>
            </a:r>
            <a:endParaRPr kumimoji="1" lang="ja-JP" altLang="en-US" dirty="0">
              <a:solidFill>
                <a:schemeClr val="tx1"/>
              </a:solidFill>
            </a:endParaRPr>
          </a:p>
        </p:txBody>
      </p:sp>
      <p:sp>
        <p:nvSpPr>
          <p:cNvPr id="7" name="正方形/長方形 6"/>
          <p:cNvSpPr/>
          <p:nvPr/>
        </p:nvSpPr>
        <p:spPr>
          <a:xfrm>
            <a:off x="5724128" y="2564904"/>
            <a:ext cx="2304256" cy="648072"/>
          </a:xfrm>
          <a:prstGeom prst="rect">
            <a:avLst/>
          </a:prstGeom>
          <a:solidFill>
            <a:srgbClr val="C0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Insufficient Integrated Community Care</a:t>
            </a:r>
            <a:endParaRPr kumimoji="1" lang="ja-JP" altLang="en-US" dirty="0">
              <a:solidFill>
                <a:schemeClr val="tx1"/>
              </a:solidFill>
            </a:endParaRPr>
          </a:p>
        </p:txBody>
      </p:sp>
      <p:sp>
        <p:nvSpPr>
          <p:cNvPr id="8" name="正方形/長方形 7"/>
          <p:cNvSpPr/>
          <p:nvPr/>
        </p:nvSpPr>
        <p:spPr>
          <a:xfrm>
            <a:off x="899592" y="3573016"/>
            <a:ext cx="2016224" cy="64807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Hospital-based Professionals</a:t>
            </a:r>
          </a:p>
        </p:txBody>
      </p:sp>
      <p:sp>
        <p:nvSpPr>
          <p:cNvPr id="9" name="正方形/長方形 8"/>
          <p:cNvSpPr/>
          <p:nvPr/>
        </p:nvSpPr>
        <p:spPr>
          <a:xfrm>
            <a:off x="899592" y="4581128"/>
            <a:ext cx="2016224" cy="7200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Deficits of Community-based  Health Care</a:t>
            </a:r>
          </a:p>
        </p:txBody>
      </p:sp>
      <p:sp>
        <p:nvSpPr>
          <p:cNvPr id="10" name="正方形/長方形 9"/>
          <p:cNvSpPr/>
          <p:nvPr/>
        </p:nvSpPr>
        <p:spPr>
          <a:xfrm>
            <a:off x="3275855" y="3573016"/>
            <a:ext cx="2088231" cy="64807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smtClean="0">
                <a:solidFill>
                  <a:srgbClr val="C00000"/>
                </a:solidFill>
              </a:rPr>
              <a:t>Galapagosization</a:t>
            </a:r>
            <a:endParaRPr lang="en-US" altLang="ja-JP" dirty="0" smtClean="0">
              <a:solidFill>
                <a:srgbClr val="C00000"/>
              </a:solidFill>
            </a:endParaRPr>
          </a:p>
          <a:p>
            <a:pPr algn="ctr"/>
            <a:r>
              <a:rPr lang="en-US" altLang="ja-JP" dirty="0" smtClean="0">
                <a:solidFill>
                  <a:schemeClr val="tx1"/>
                </a:solidFill>
              </a:rPr>
              <a:t>of Care Work</a:t>
            </a:r>
            <a:endParaRPr kumimoji="1" lang="en-US" altLang="ja-JP" dirty="0" smtClean="0">
              <a:solidFill>
                <a:schemeClr val="tx1"/>
              </a:solidFill>
            </a:endParaRPr>
          </a:p>
        </p:txBody>
      </p:sp>
      <p:sp>
        <p:nvSpPr>
          <p:cNvPr id="12" name="正方形/長方形 11"/>
          <p:cNvSpPr/>
          <p:nvPr/>
        </p:nvSpPr>
        <p:spPr>
          <a:xfrm>
            <a:off x="3275856" y="4586832"/>
            <a:ext cx="2088231" cy="71437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Deficits of</a:t>
            </a:r>
          </a:p>
          <a:p>
            <a:pPr algn="ctr"/>
            <a:r>
              <a:rPr lang="en-US" altLang="ja-JP" sz="1600" dirty="0" smtClean="0">
                <a:solidFill>
                  <a:schemeClr val="tx1"/>
                </a:solidFill>
              </a:rPr>
              <a:t>Community-based</a:t>
            </a:r>
          </a:p>
          <a:p>
            <a:pPr algn="ctr"/>
            <a:r>
              <a:rPr lang="en-US" altLang="ja-JP" sz="1600" dirty="0" smtClean="0">
                <a:solidFill>
                  <a:schemeClr val="tx1"/>
                </a:solidFill>
              </a:rPr>
              <a:t>Long-term Care</a:t>
            </a:r>
          </a:p>
        </p:txBody>
      </p:sp>
      <p:sp>
        <p:nvSpPr>
          <p:cNvPr id="13" name="正方形/長方形 12"/>
          <p:cNvSpPr/>
          <p:nvPr/>
        </p:nvSpPr>
        <p:spPr>
          <a:xfrm>
            <a:off x="5724128" y="3573016"/>
            <a:ext cx="2304256" cy="64807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Decline of Community &amp; Family Support</a:t>
            </a:r>
          </a:p>
        </p:txBody>
      </p:sp>
      <p:sp>
        <p:nvSpPr>
          <p:cNvPr id="14" name="正方形/長方形 13"/>
          <p:cNvSpPr/>
          <p:nvPr/>
        </p:nvSpPr>
        <p:spPr>
          <a:xfrm>
            <a:off x="5732527" y="4581128"/>
            <a:ext cx="2295857" cy="7200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Deficits of</a:t>
            </a:r>
          </a:p>
          <a:p>
            <a:pPr algn="ctr"/>
            <a:r>
              <a:rPr lang="en-US" altLang="ja-JP" sz="1600" dirty="0" smtClean="0">
                <a:solidFill>
                  <a:schemeClr val="tx1"/>
                </a:solidFill>
              </a:rPr>
              <a:t>Community Reorganization</a:t>
            </a:r>
          </a:p>
        </p:txBody>
      </p:sp>
      <p:cxnSp>
        <p:nvCxnSpPr>
          <p:cNvPr id="16" name="直線コネクタ 15"/>
          <p:cNvCxnSpPr>
            <a:stCxn id="4" idx="2"/>
            <a:endCxn id="5" idx="0"/>
          </p:cNvCxnSpPr>
          <p:nvPr/>
        </p:nvCxnSpPr>
        <p:spPr>
          <a:xfrm flipH="1">
            <a:off x="1907704" y="2060848"/>
            <a:ext cx="260716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4" idx="2"/>
            <a:endCxn id="6" idx="0"/>
          </p:cNvCxnSpPr>
          <p:nvPr/>
        </p:nvCxnSpPr>
        <p:spPr>
          <a:xfrm flipH="1">
            <a:off x="4319972" y="2060848"/>
            <a:ext cx="19490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4" idx="2"/>
            <a:endCxn id="7" idx="0"/>
          </p:cNvCxnSpPr>
          <p:nvPr/>
        </p:nvCxnSpPr>
        <p:spPr>
          <a:xfrm>
            <a:off x="4514872" y="2060848"/>
            <a:ext cx="2361384"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5" idx="2"/>
            <a:endCxn id="8" idx="0"/>
          </p:cNvCxnSpPr>
          <p:nvPr/>
        </p:nvCxnSpPr>
        <p:spPr>
          <a:xfrm>
            <a:off x="1907704" y="321297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8" idx="2"/>
            <a:endCxn id="9" idx="0"/>
          </p:cNvCxnSpPr>
          <p:nvPr/>
        </p:nvCxnSpPr>
        <p:spPr>
          <a:xfrm>
            <a:off x="1907704" y="422108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6" idx="2"/>
            <a:endCxn id="10" idx="0"/>
          </p:cNvCxnSpPr>
          <p:nvPr/>
        </p:nvCxnSpPr>
        <p:spPr>
          <a:xfrm flipH="1">
            <a:off x="4319971" y="3212976"/>
            <a:ext cx="1"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0" idx="2"/>
            <a:endCxn id="12" idx="0"/>
          </p:cNvCxnSpPr>
          <p:nvPr/>
        </p:nvCxnSpPr>
        <p:spPr>
          <a:xfrm>
            <a:off x="4319971" y="4221088"/>
            <a:ext cx="1" cy="365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7" idx="2"/>
            <a:endCxn id="13" idx="0"/>
          </p:cNvCxnSpPr>
          <p:nvPr/>
        </p:nvCxnSpPr>
        <p:spPr>
          <a:xfrm>
            <a:off x="6876256" y="321297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a:stCxn id="13" idx="2"/>
            <a:endCxn id="14" idx="0"/>
          </p:cNvCxnSpPr>
          <p:nvPr/>
        </p:nvCxnSpPr>
        <p:spPr>
          <a:xfrm>
            <a:off x="6876256" y="4221088"/>
            <a:ext cx="420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2339752" y="5805264"/>
            <a:ext cx="4320480" cy="72008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Insufficient Capacity Building of Health &amp; Social Services for Older Persons</a:t>
            </a:r>
            <a:endParaRPr kumimoji="1" lang="ja-JP" altLang="en-US" dirty="0">
              <a:solidFill>
                <a:schemeClr val="tx1"/>
              </a:solidFill>
            </a:endParaRPr>
          </a:p>
        </p:txBody>
      </p:sp>
      <p:cxnSp>
        <p:nvCxnSpPr>
          <p:cNvPr id="37" name="直線コネクタ 36"/>
          <p:cNvCxnSpPr>
            <a:stCxn id="9" idx="2"/>
            <a:endCxn id="35" idx="0"/>
          </p:cNvCxnSpPr>
          <p:nvPr/>
        </p:nvCxnSpPr>
        <p:spPr>
          <a:xfrm>
            <a:off x="1907704" y="5301208"/>
            <a:ext cx="259228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a:stCxn id="12" idx="2"/>
            <a:endCxn id="35" idx="0"/>
          </p:cNvCxnSpPr>
          <p:nvPr/>
        </p:nvCxnSpPr>
        <p:spPr>
          <a:xfrm>
            <a:off x="4319972" y="5301208"/>
            <a:ext cx="18002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14" idx="2"/>
            <a:endCxn id="35" idx="0"/>
          </p:cNvCxnSpPr>
          <p:nvPr/>
        </p:nvCxnSpPr>
        <p:spPr>
          <a:xfrm flipH="1">
            <a:off x="4499992" y="5301208"/>
            <a:ext cx="2380464" cy="504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34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Teleological Agenda</a:t>
            </a:r>
            <a:endParaRPr kumimoji="1" lang="ja-JP" altLang="en-US" dirty="0"/>
          </a:p>
        </p:txBody>
      </p:sp>
      <p:sp>
        <p:nvSpPr>
          <p:cNvPr id="4" name="正方形/長方形 3"/>
          <p:cNvSpPr/>
          <p:nvPr/>
        </p:nvSpPr>
        <p:spPr>
          <a:xfrm>
            <a:off x="3074712" y="1268760"/>
            <a:ext cx="2880320"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Realizing</a:t>
            </a:r>
            <a:r>
              <a:rPr kumimoji="1" lang="en-US" altLang="ja-JP" b="1" dirty="0" smtClean="0">
                <a:solidFill>
                  <a:schemeClr val="tx1"/>
                </a:solidFill>
              </a:rPr>
              <a:t> “Aging in Place”</a:t>
            </a:r>
            <a:endParaRPr lang="en-US" altLang="ja-JP" b="1" dirty="0" smtClean="0">
              <a:solidFill>
                <a:schemeClr val="tx1"/>
              </a:solidFill>
            </a:endParaRPr>
          </a:p>
          <a:p>
            <a:pPr algn="ctr"/>
            <a:r>
              <a:rPr kumimoji="1" lang="en-US" altLang="ja-JP" sz="1400" b="1" dirty="0" smtClean="0">
                <a:solidFill>
                  <a:schemeClr val="tx1"/>
                </a:solidFill>
              </a:rPr>
              <a:t>For Physical, Mental &amp; Social </a:t>
            </a:r>
          </a:p>
          <a:p>
            <a:pPr algn="ctr"/>
            <a:r>
              <a:rPr kumimoji="1" lang="en-US" altLang="ja-JP" sz="1400" b="1" dirty="0" smtClean="0">
                <a:solidFill>
                  <a:schemeClr val="tx1"/>
                </a:solidFill>
              </a:rPr>
              <a:t>Well-being for the Older Persons</a:t>
            </a:r>
          </a:p>
        </p:txBody>
      </p:sp>
      <p:sp>
        <p:nvSpPr>
          <p:cNvPr id="5" name="正方形/長方形 4"/>
          <p:cNvSpPr/>
          <p:nvPr/>
        </p:nvSpPr>
        <p:spPr>
          <a:xfrm>
            <a:off x="899592" y="2564904"/>
            <a:ext cx="2016224" cy="648072"/>
          </a:xfrm>
          <a:prstGeom prst="rect">
            <a:avLst/>
          </a:prstGeom>
          <a:solidFill>
            <a:schemeClr val="accent6">
              <a:lumMod val="40000"/>
              <a:lumOff val="6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De-h</a:t>
            </a:r>
            <a:r>
              <a:rPr kumimoji="1" lang="en-US" altLang="ja-JP" dirty="0" smtClean="0">
                <a:solidFill>
                  <a:schemeClr val="tx1"/>
                </a:solidFill>
              </a:rPr>
              <a:t>ospitalization</a:t>
            </a:r>
            <a:endParaRPr kumimoji="1" lang="ja-JP" altLang="en-US" dirty="0">
              <a:solidFill>
                <a:schemeClr val="tx1"/>
              </a:solidFill>
            </a:endParaRPr>
          </a:p>
        </p:txBody>
      </p:sp>
      <p:sp>
        <p:nvSpPr>
          <p:cNvPr id="6" name="正方形/長方形 5"/>
          <p:cNvSpPr/>
          <p:nvPr/>
        </p:nvSpPr>
        <p:spPr>
          <a:xfrm>
            <a:off x="3275856" y="2564904"/>
            <a:ext cx="2088231" cy="648072"/>
          </a:xfrm>
          <a:prstGeom prst="rect">
            <a:avLst/>
          </a:prstGeom>
          <a:solidFill>
            <a:schemeClr val="accent6">
              <a:lumMod val="40000"/>
              <a:lumOff val="6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rPr>
              <a:t>De-institutionalization</a:t>
            </a:r>
          </a:p>
        </p:txBody>
      </p:sp>
      <p:sp>
        <p:nvSpPr>
          <p:cNvPr id="7" name="正方形/長方形 6"/>
          <p:cNvSpPr/>
          <p:nvPr/>
        </p:nvSpPr>
        <p:spPr>
          <a:xfrm>
            <a:off x="5724128" y="2564904"/>
            <a:ext cx="2304256" cy="648072"/>
          </a:xfrm>
          <a:prstGeom prst="rect">
            <a:avLst/>
          </a:prstGeom>
          <a:solidFill>
            <a:schemeClr val="accent6">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Enhancing Integrated Community Care</a:t>
            </a:r>
            <a:endParaRPr kumimoji="1" lang="ja-JP" altLang="en-US" dirty="0">
              <a:solidFill>
                <a:schemeClr val="tx1"/>
              </a:solidFill>
            </a:endParaRPr>
          </a:p>
        </p:txBody>
      </p:sp>
      <p:sp>
        <p:nvSpPr>
          <p:cNvPr id="8" name="正方形/長方形 7"/>
          <p:cNvSpPr/>
          <p:nvPr/>
        </p:nvSpPr>
        <p:spPr>
          <a:xfrm>
            <a:off x="899592" y="3573016"/>
            <a:ext cx="2016224"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Holistic Care Professionals</a:t>
            </a:r>
          </a:p>
        </p:txBody>
      </p:sp>
      <p:sp>
        <p:nvSpPr>
          <p:cNvPr id="9" name="正方形/長方形 8"/>
          <p:cNvSpPr/>
          <p:nvPr/>
        </p:nvSpPr>
        <p:spPr>
          <a:xfrm>
            <a:off x="899592" y="4581128"/>
            <a:ext cx="2016224" cy="72008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Organization of Community-based  Health Care</a:t>
            </a:r>
          </a:p>
        </p:txBody>
      </p:sp>
      <p:sp>
        <p:nvSpPr>
          <p:cNvPr id="10" name="正方形/長方形 9"/>
          <p:cNvSpPr/>
          <p:nvPr/>
        </p:nvSpPr>
        <p:spPr>
          <a:xfrm>
            <a:off x="3275855" y="3573016"/>
            <a:ext cx="2088231"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C00000"/>
                </a:solidFill>
              </a:rPr>
              <a:t>Harmonization</a:t>
            </a:r>
          </a:p>
          <a:p>
            <a:pPr algn="ctr"/>
            <a:r>
              <a:rPr lang="en-US" altLang="ja-JP" dirty="0" smtClean="0">
                <a:solidFill>
                  <a:schemeClr val="tx1"/>
                </a:solidFill>
              </a:rPr>
              <a:t>of Care Work</a:t>
            </a:r>
            <a:endParaRPr kumimoji="1" lang="en-US" altLang="ja-JP" dirty="0" smtClean="0">
              <a:solidFill>
                <a:schemeClr val="tx1"/>
              </a:solidFill>
            </a:endParaRPr>
          </a:p>
        </p:txBody>
      </p:sp>
      <p:sp>
        <p:nvSpPr>
          <p:cNvPr id="12" name="正方形/長方形 11"/>
          <p:cNvSpPr/>
          <p:nvPr/>
        </p:nvSpPr>
        <p:spPr>
          <a:xfrm>
            <a:off x="3275856" y="4586832"/>
            <a:ext cx="2088231" cy="71437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Organization of</a:t>
            </a:r>
          </a:p>
          <a:p>
            <a:pPr algn="ctr"/>
            <a:r>
              <a:rPr lang="en-US" altLang="ja-JP" sz="1600" dirty="0" smtClean="0">
                <a:solidFill>
                  <a:schemeClr val="tx1"/>
                </a:solidFill>
              </a:rPr>
              <a:t>Community-based</a:t>
            </a:r>
          </a:p>
          <a:p>
            <a:pPr algn="ctr"/>
            <a:r>
              <a:rPr lang="en-US" altLang="ja-JP" sz="1600" dirty="0" smtClean="0">
                <a:solidFill>
                  <a:schemeClr val="tx1"/>
                </a:solidFill>
              </a:rPr>
              <a:t>Long-term Care</a:t>
            </a:r>
          </a:p>
        </p:txBody>
      </p:sp>
      <p:sp>
        <p:nvSpPr>
          <p:cNvPr id="13" name="正方形/長方形 12"/>
          <p:cNvSpPr/>
          <p:nvPr/>
        </p:nvSpPr>
        <p:spPr>
          <a:xfrm>
            <a:off x="5724128" y="3573016"/>
            <a:ext cx="2304256" cy="6480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 </a:t>
            </a:r>
            <a:r>
              <a:rPr lang="en-US" altLang="ja-JP" sz="1600" dirty="0" smtClean="0">
                <a:solidFill>
                  <a:schemeClr val="tx1"/>
                </a:solidFill>
              </a:rPr>
              <a:t>Awareness of Community &amp; Family Support</a:t>
            </a:r>
          </a:p>
        </p:txBody>
      </p:sp>
      <p:sp>
        <p:nvSpPr>
          <p:cNvPr id="14" name="正方形/長方形 13"/>
          <p:cNvSpPr/>
          <p:nvPr/>
        </p:nvSpPr>
        <p:spPr>
          <a:xfrm>
            <a:off x="5732527" y="4581128"/>
            <a:ext cx="2295857" cy="72008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Designing of</a:t>
            </a:r>
          </a:p>
          <a:p>
            <a:pPr algn="ctr"/>
            <a:r>
              <a:rPr lang="en-US" altLang="ja-JP" sz="1600" dirty="0" smtClean="0">
                <a:solidFill>
                  <a:schemeClr val="tx1"/>
                </a:solidFill>
              </a:rPr>
              <a:t>Community Reorganization</a:t>
            </a:r>
          </a:p>
        </p:txBody>
      </p:sp>
      <p:cxnSp>
        <p:nvCxnSpPr>
          <p:cNvPr id="16" name="直線コネクタ 15"/>
          <p:cNvCxnSpPr>
            <a:stCxn id="4" idx="2"/>
            <a:endCxn id="5" idx="0"/>
          </p:cNvCxnSpPr>
          <p:nvPr/>
        </p:nvCxnSpPr>
        <p:spPr>
          <a:xfrm flipH="1">
            <a:off x="1907704" y="2060848"/>
            <a:ext cx="260716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4" idx="2"/>
            <a:endCxn id="6" idx="0"/>
          </p:cNvCxnSpPr>
          <p:nvPr/>
        </p:nvCxnSpPr>
        <p:spPr>
          <a:xfrm flipH="1">
            <a:off x="4319972" y="2060848"/>
            <a:ext cx="19490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4" idx="2"/>
            <a:endCxn id="7" idx="0"/>
          </p:cNvCxnSpPr>
          <p:nvPr/>
        </p:nvCxnSpPr>
        <p:spPr>
          <a:xfrm>
            <a:off x="4514872" y="2060848"/>
            <a:ext cx="2361384"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5" idx="2"/>
            <a:endCxn id="8" idx="0"/>
          </p:cNvCxnSpPr>
          <p:nvPr/>
        </p:nvCxnSpPr>
        <p:spPr>
          <a:xfrm>
            <a:off x="1907704" y="321297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8" idx="2"/>
            <a:endCxn id="9" idx="0"/>
          </p:cNvCxnSpPr>
          <p:nvPr/>
        </p:nvCxnSpPr>
        <p:spPr>
          <a:xfrm>
            <a:off x="1907704" y="422108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6" idx="2"/>
            <a:endCxn id="10" idx="0"/>
          </p:cNvCxnSpPr>
          <p:nvPr/>
        </p:nvCxnSpPr>
        <p:spPr>
          <a:xfrm flipH="1">
            <a:off x="4319971" y="3212976"/>
            <a:ext cx="1"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0" idx="2"/>
            <a:endCxn id="12" idx="0"/>
          </p:cNvCxnSpPr>
          <p:nvPr/>
        </p:nvCxnSpPr>
        <p:spPr>
          <a:xfrm>
            <a:off x="4319971" y="4221088"/>
            <a:ext cx="1" cy="365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7" idx="2"/>
            <a:endCxn id="13" idx="0"/>
          </p:cNvCxnSpPr>
          <p:nvPr/>
        </p:nvCxnSpPr>
        <p:spPr>
          <a:xfrm>
            <a:off x="6876256" y="321297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a:stCxn id="13" idx="2"/>
            <a:endCxn id="14" idx="0"/>
          </p:cNvCxnSpPr>
          <p:nvPr/>
        </p:nvCxnSpPr>
        <p:spPr>
          <a:xfrm>
            <a:off x="6876256" y="4221088"/>
            <a:ext cx="420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23" name="角丸四角形 22"/>
          <p:cNvSpPr/>
          <p:nvPr/>
        </p:nvSpPr>
        <p:spPr>
          <a:xfrm>
            <a:off x="2339752" y="5805264"/>
            <a:ext cx="4320480" cy="86409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International Open Innovation for </a:t>
            </a:r>
            <a:r>
              <a:rPr lang="en-US" altLang="ja-JP" dirty="0" smtClean="0">
                <a:solidFill>
                  <a:srgbClr val="C00000"/>
                </a:solidFill>
              </a:rPr>
              <a:t>Harmonizing</a:t>
            </a:r>
            <a:r>
              <a:rPr lang="en-US" altLang="ja-JP" dirty="0" smtClean="0">
                <a:solidFill>
                  <a:schemeClr val="tx1"/>
                </a:solidFill>
              </a:rPr>
              <a:t> Community Health and Social Services of Older Persons</a:t>
            </a:r>
            <a:endParaRPr kumimoji="1" lang="ja-JP" altLang="en-US" dirty="0">
              <a:solidFill>
                <a:schemeClr val="tx1"/>
              </a:solidFill>
            </a:endParaRPr>
          </a:p>
        </p:txBody>
      </p:sp>
      <p:cxnSp>
        <p:nvCxnSpPr>
          <p:cNvPr id="11" name="直線コネクタ 10"/>
          <p:cNvCxnSpPr>
            <a:stCxn id="9" idx="2"/>
            <a:endCxn id="23" idx="0"/>
          </p:cNvCxnSpPr>
          <p:nvPr/>
        </p:nvCxnSpPr>
        <p:spPr>
          <a:xfrm>
            <a:off x="1907704" y="5301208"/>
            <a:ext cx="259228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12" idx="2"/>
            <a:endCxn id="23" idx="0"/>
          </p:cNvCxnSpPr>
          <p:nvPr/>
        </p:nvCxnSpPr>
        <p:spPr>
          <a:xfrm>
            <a:off x="4319972" y="5301208"/>
            <a:ext cx="18002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4" idx="2"/>
            <a:endCxn id="23" idx="0"/>
          </p:cNvCxnSpPr>
          <p:nvPr/>
        </p:nvCxnSpPr>
        <p:spPr>
          <a:xfrm flipH="1">
            <a:off x="4499992" y="5301208"/>
            <a:ext cx="2380464" cy="504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393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en-US" altLang="ja-JP" b="1" dirty="0" smtClean="0"/>
              <a:t>Starting Year of Aging and Its Speed</a:t>
            </a:r>
            <a:endParaRPr kumimoji="1" lang="ja-JP" altLang="en-US" b="1" dirty="0"/>
          </a:p>
        </p:txBody>
      </p:sp>
      <p:graphicFrame>
        <p:nvGraphicFramePr>
          <p:cNvPr id="5" name="グラフ 4"/>
          <p:cNvGraphicFramePr>
            <a:graphicFrameLocks/>
          </p:cNvGraphicFramePr>
          <p:nvPr>
            <p:extLst>
              <p:ext uri="{D42A27DB-BD31-4B8C-83A1-F6EECF244321}">
                <p14:modId xmlns:p14="http://schemas.microsoft.com/office/powerpoint/2010/main" val="815870371"/>
              </p:ext>
            </p:extLst>
          </p:nvPr>
        </p:nvGraphicFramePr>
        <p:xfrm>
          <a:off x="467544" y="1628800"/>
          <a:ext cx="8208912"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7380312" y="1700808"/>
            <a:ext cx="115212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b="1" dirty="0" smtClean="0">
                <a:solidFill>
                  <a:schemeClr val="tx1"/>
                </a:solidFill>
              </a:rPr>
              <a:t>PHILIPPINES</a:t>
            </a:r>
            <a:endParaRPr lang="ja-JP" b="1" dirty="0">
              <a:solidFill>
                <a:schemeClr val="tx1"/>
              </a:solidFill>
            </a:endParaRPr>
          </a:p>
        </p:txBody>
      </p:sp>
      <p:sp>
        <p:nvSpPr>
          <p:cNvPr id="7" name="正方形/長方形 6"/>
          <p:cNvSpPr/>
          <p:nvPr/>
        </p:nvSpPr>
        <p:spPr>
          <a:xfrm>
            <a:off x="6660232" y="2348880"/>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b="1" dirty="0" smtClean="0">
                <a:solidFill>
                  <a:schemeClr val="tx1"/>
                </a:solidFill>
              </a:rPr>
              <a:t>MALAYSIA</a:t>
            </a:r>
            <a:endParaRPr lang="ja-JP" b="1" dirty="0">
              <a:solidFill>
                <a:schemeClr val="tx1"/>
              </a:solidFill>
            </a:endParaRPr>
          </a:p>
        </p:txBody>
      </p:sp>
      <p:sp>
        <p:nvSpPr>
          <p:cNvPr id="8" name="正方形/長方形 7"/>
          <p:cNvSpPr/>
          <p:nvPr/>
        </p:nvSpPr>
        <p:spPr>
          <a:xfrm>
            <a:off x="5220072" y="2204864"/>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b="1" dirty="0" smtClean="0">
                <a:solidFill>
                  <a:schemeClr val="tx1"/>
                </a:solidFill>
              </a:rPr>
              <a:t>MYANMAR</a:t>
            </a:r>
            <a:endParaRPr lang="ja-JP" b="1" dirty="0">
              <a:solidFill>
                <a:schemeClr val="tx1"/>
              </a:solidFill>
            </a:endParaRPr>
          </a:p>
        </p:txBody>
      </p:sp>
      <p:sp>
        <p:nvSpPr>
          <p:cNvPr id="9" name="正方形/長方形 8"/>
          <p:cNvSpPr/>
          <p:nvPr/>
        </p:nvSpPr>
        <p:spPr>
          <a:xfrm>
            <a:off x="3995936" y="2203194"/>
            <a:ext cx="9361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b="1" dirty="0" smtClean="0">
                <a:solidFill>
                  <a:schemeClr val="tx1"/>
                </a:solidFill>
              </a:rPr>
              <a:t>INDONESIA</a:t>
            </a:r>
            <a:endParaRPr lang="ja-JP" b="1" dirty="0">
              <a:solidFill>
                <a:schemeClr val="tx1"/>
              </a:solidFill>
            </a:endParaRPr>
          </a:p>
        </p:txBody>
      </p:sp>
      <p:sp>
        <p:nvSpPr>
          <p:cNvPr id="10" name="正方形/長方形 9"/>
          <p:cNvSpPr/>
          <p:nvPr/>
        </p:nvSpPr>
        <p:spPr>
          <a:xfrm>
            <a:off x="3599892" y="2770826"/>
            <a:ext cx="9361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b="1" dirty="0" smtClean="0">
                <a:solidFill>
                  <a:schemeClr val="tx1"/>
                </a:solidFill>
              </a:rPr>
              <a:t>VIETNAM</a:t>
            </a:r>
            <a:endParaRPr lang="ja-JP" b="1" dirty="0">
              <a:solidFill>
                <a:schemeClr val="tx1"/>
              </a:solidFill>
            </a:endParaRPr>
          </a:p>
        </p:txBody>
      </p:sp>
      <p:sp>
        <p:nvSpPr>
          <p:cNvPr id="11" name="正方形/長方形 10"/>
          <p:cNvSpPr/>
          <p:nvPr/>
        </p:nvSpPr>
        <p:spPr>
          <a:xfrm>
            <a:off x="6516216" y="3429000"/>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b="1" dirty="0" smtClean="0">
                <a:solidFill>
                  <a:schemeClr val="tx1"/>
                </a:solidFill>
              </a:rPr>
              <a:t>CHINA</a:t>
            </a:r>
            <a:endParaRPr lang="ja-JP" b="1" dirty="0">
              <a:solidFill>
                <a:schemeClr val="tx1"/>
              </a:solidFill>
            </a:endParaRPr>
          </a:p>
        </p:txBody>
      </p:sp>
      <p:sp>
        <p:nvSpPr>
          <p:cNvPr id="12" name="正方形/長方形 11"/>
          <p:cNvSpPr/>
          <p:nvPr/>
        </p:nvSpPr>
        <p:spPr>
          <a:xfrm>
            <a:off x="5724128" y="3121714"/>
            <a:ext cx="79208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b="1" dirty="0" smtClean="0">
                <a:solidFill>
                  <a:schemeClr val="tx1"/>
                </a:solidFill>
              </a:rPr>
              <a:t>THAILAND</a:t>
            </a:r>
            <a:endParaRPr lang="ja-JP" b="1" dirty="0">
              <a:solidFill>
                <a:schemeClr val="tx1"/>
              </a:solidFill>
            </a:endParaRPr>
          </a:p>
        </p:txBody>
      </p:sp>
      <p:sp>
        <p:nvSpPr>
          <p:cNvPr id="13" name="正方形/長方形 12"/>
          <p:cNvSpPr/>
          <p:nvPr/>
        </p:nvSpPr>
        <p:spPr>
          <a:xfrm>
            <a:off x="4767100" y="3192052"/>
            <a:ext cx="9721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b="1" dirty="0" smtClean="0">
                <a:solidFill>
                  <a:schemeClr val="tx1"/>
                </a:solidFill>
              </a:rPr>
              <a:t>SINGAPORE</a:t>
            </a:r>
            <a:endParaRPr lang="ja-JP" b="1" dirty="0">
              <a:solidFill>
                <a:schemeClr val="tx1"/>
              </a:solidFill>
            </a:endParaRPr>
          </a:p>
        </p:txBody>
      </p:sp>
      <p:sp>
        <p:nvSpPr>
          <p:cNvPr id="14" name="正方形/長方形 13"/>
          <p:cNvSpPr/>
          <p:nvPr/>
        </p:nvSpPr>
        <p:spPr>
          <a:xfrm>
            <a:off x="4407060" y="3703231"/>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b="1" dirty="0" smtClean="0">
                <a:solidFill>
                  <a:schemeClr val="tx1"/>
                </a:solidFill>
              </a:rPr>
              <a:t>KOREA</a:t>
            </a:r>
            <a:endParaRPr lang="ja-JP" b="1" dirty="0">
              <a:solidFill>
                <a:schemeClr val="tx1"/>
              </a:solidFill>
            </a:endParaRPr>
          </a:p>
        </p:txBody>
      </p:sp>
      <p:sp>
        <p:nvSpPr>
          <p:cNvPr id="17" name="正方形/長方形 16"/>
          <p:cNvSpPr/>
          <p:nvPr/>
        </p:nvSpPr>
        <p:spPr>
          <a:xfrm>
            <a:off x="8244408" y="5265204"/>
            <a:ext cx="61206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b="1" dirty="0" smtClean="0">
                <a:solidFill>
                  <a:schemeClr val="tx1"/>
                </a:solidFill>
              </a:rPr>
              <a:t>Years</a:t>
            </a:r>
            <a:endParaRPr lang="ja-JP" b="1" dirty="0">
              <a:solidFill>
                <a:schemeClr val="tx1"/>
              </a:solidFill>
            </a:endParaRPr>
          </a:p>
        </p:txBody>
      </p:sp>
      <p:sp>
        <p:nvSpPr>
          <p:cNvPr id="18" name="正方形/長方形 17"/>
          <p:cNvSpPr/>
          <p:nvPr/>
        </p:nvSpPr>
        <p:spPr>
          <a:xfrm>
            <a:off x="3311860" y="5785402"/>
            <a:ext cx="554461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Number of Years from 7% to 14% of Age 65+ Ratio</a:t>
            </a:r>
            <a:endParaRPr kumimoji="1" lang="ja-JP" altLang="en-US" dirty="0">
              <a:solidFill>
                <a:schemeClr val="tx1"/>
              </a:solidFill>
            </a:endParaRPr>
          </a:p>
        </p:txBody>
      </p:sp>
      <p:sp>
        <p:nvSpPr>
          <p:cNvPr id="19" name="正方形/長方形 18"/>
          <p:cNvSpPr/>
          <p:nvPr/>
        </p:nvSpPr>
        <p:spPr>
          <a:xfrm rot="16200000">
            <a:off x="-1463858" y="3573735"/>
            <a:ext cx="3528392" cy="192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Arrived Year to 7% of Age 65+ Ratio</a:t>
            </a:r>
            <a:endParaRPr kumimoji="1" lang="ja-JP" altLang="en-US" dirty="0">
              <a:solidFill>
                <a:schemeClr val="tx1"/>
              </a:solidFill>
            </a:endParaRPr>
          </a:p>
        </p:txBody>
      </p:sp>
      <p:cxnSp>
        <p:nvCxnSpPr>
          <p:cNvPr id="21" name="直線コネクタ 20"/>
          <p:cNvCxnSpPr/>
          <p:nvPr/>
        </p:nvCxnSpPr>
        <p:spPr>
          <a:xfrm flipV="1">
            <a:off x="6372200" y="1700808"/>
            <a:ext cx="0" cy="367240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4087368" y="3068960"/>
            <a:ext cx="3292944" cy="108012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900113" y="6237288"/>
            <a:ext cx="6911975"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smtClean="0"/>
              <a:t>Data Source: World </a:t>
            </a:r>
            <a:r>
              <a:rPr lang="en-US" altLang="ja-JP" dirty="0"/>
              <a:t>Population Prospects:</a:t>
            </a:r>
            <a:r>
              <a:rPr lang="ja-JP" altLang="en-US" dirty="0"/>
              <a:t>　</a:t>
            </a:r>
            <a:r>
              <a:rPr lang="en-US" altLang="ja-JP" dirty="0"/>
              <a:t>2015 revision.  </a:t>
            </a:r>
            <a:r>
              <a:rPr lang="en-US" altLang="ja-JP" dirty="0" smtClean="0"/>
              <a:t> </a:t>
            </a:r>
            <a:endParaRPr lang="ja-JP" altLang="en-US" dirty="0"/>
          </a:p>
        </p:txBody>
      </p:sp>
    </p:spTree>
    <p:extLst>
      <p:ext uri="{BB962C8B-B14F-4D97-AF65-F5344CB8AC3E}">
        <p14:creationId xmlns:p14="http://schemas.microsoft.com/office/powerpoint/2010/main" val="100917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b="1" dirty="0" smtClean="0"/>
              <a:t>Two Strategies of Harmonization</a:t>
            </a:r>
            <a:endParaRPr kumimoji="1" lang="ja-JP" altLang="en-US" b="1" dirty="0"/>
          </a:p>
        </p:txBody>
      </p:sp>
      <p:sp>
        <p:nvSpPr>
          <p:cNvPr id="3" name="正方形/長方形 2"/>
          <p:cNvSpPr/>
          <p:nvPr/>
        </p:nvSpPr>
        <p:spPr>
          <a:xfrm>
            <a:off x="467544" y="1700808"/>
            <a:ext cx="280831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2"/>
                </a:solidFill>
              </a:rPr>
              <a:t>JAPAN</a:t>
            </a:r>
          </a:p>
          <a:p>
            <a:pPr algn="ctr"/>
            <a:r>
              <a:rPr lang="en-US" altLang="ja-JP" dirty="0" smtClean="0">
                <a:solidFill>
                  <a:schemeClr val="tx2"/>
                </a:solidFill>
              </a:rPr>
              <a:t>Super Aged Society</a:t>
            </a:r>
          </a:p>
          <a:p>
            <a:pPr algn="ctr"/>
            <a:r>
              <a:rPr lang="en-US" altLang="ja-JP" dirty="0">
                <a:solidFill>
                  <a:schemeClr val="tx2"/>
                </a:solidFill>
              </a:rPr>
              <a:t>Developed country which has </a:t>
            </a:r>
            <a:r>
              <a:rPr lang="en-US" altLang="ja-JP" dirty="0" smtClean="0">
                <a:solidFill>
                  <a:schemeClr val="tx2"/>
                </a:solidFill>
              </a:rPr>
              <a:t>problems of aging and various</a:t>
            </a:r>
          </a:p>
          <a:p>
            <a:pPr algn="ctr"/>
            <a:r>
              <a:rPr lang="en-US" altLang="ja-JP" dirty="0">
                <a:solidFill>
                  <a:schemeClr val="tx2"/>
                </a:solidFill>
              </a:rPr>
              <a:t>p</a:t>
            </a:r>
            <a:r>
              <a:rPr kumimoji="1" lang="en-US" altLang="ja-JP" dirty="0" smtClean="0">
                <a:solidFill>
                  <a:schemeClr val="tx2"/>
                </a:solidFill>
              </a:rPr>
              <a:t>recedential practices.</a:t>
            </a:r>
            <a:endParaRPr kumimoji="1" lang="ja-JP" altLang="en-US" dirty="0">
              <a:solidFill>
                <a:schemeClr val="tx2"/>
              </a:solidFill>
            </a:endParaRPr>
          </a:p>
        </p:txBody>
      </p:sp>
      <p:sp>
        <p:nvSpPr>
          <p:cNvPr id="4" name="正方形/長方形 3"/>
          <p:cNvSpPr/>
          <p:nvPr/>
        </p:nvSpPr>
        <p:spPr>
          <a:xfrm>
            <a:off x="5940152" y="1700808"/>
            <a:ext cx="2736304" cy="1800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C00000"/>
                </a:solidFill>
              </a:rPr>
              <a:t>CHINA, THILAND, SINGAPORE, and </a:t>
            </a:r>
            <a:r>
              <a:rPr kumimoji="1" lang="en-US" altLang="ja-JP" b="1" dirty="0" smtClean="0">
                <a:solidFill>
                  <a:srgbClr val="C00000"/>
                </a:solidFill>
              </a:rPr>
              <a:t>KOREA</a:t>
            </a:r>
          </a:p>
          <a:p>
            <a:pPr algn="ctr"/>
            <a:r>
              <a:rPr lang="en-US" altLang="ja-JP" dirty="0" smtClean="0">
                <a:solidFill>
                  <a:srgbClr val="C00000"/>
                </a:solidFill>
              </a:rPr>
              <a:t>Aging Society</a:t>
            </a:r>
            <a:endParaRPr kumimoji="1" lang="en-US" altLang="ja-JP" dirty="0" smtClean="0">
              <a:solidFill>
                <a:srgbClr val="C00000"/>
              </a:solidFill>
            </a:endParaRPr>
          </a:p>
          <a:p>
            <a:pPr algn="ctr"/>
            <a:r>
              <a:rPr lang="en-US" altLang="ja-JP" dirty="0" smtClean="0">
                <a:solidFill>
                  <a:srgbClr val="C00000"/>
                </a:solidFill>
              </a:rPr>
              <a:t>Rapid aging </a:t>
            </a:r>
            <a:r>
              <a:rPr lang="en-US" altLang="ja-JP" dirty="0">
                <a:solidFill>
                  <a:srgbClr val="C00000"/>
                </a:solidFill>
              </a:rPr>
              <a:t>c</a:t>
            </a:r>
            <a:r>
              <a:rPr lang="en-US" altLang="ja-JP" dirty="0" smtClean="0">
                <a:solidFill>
                  <a:srgbClr val="C00000"/>
                </a:solidFill>
              </a:rPr>
              <a:t>ountries which will follow to aging Japan</a:t>
            </a:r>
            <a:r>
              <a:rPr lang="en-US" altLang="ja-JP" dirty="0" smtClean="0"/>
              <a:t>.</a:t>
            </a:r>
            <a:endParaRPr kumimoji="1" lang="ja-JP" altLang="en-US" dirty="0"/>
          </a:p>
        </p:txBody>
      </p:sp>
      <p:sp>
        <p:nvSpPr>
          <p:cNvPr id="5" name="正方形/長方形 4"/>
          <p:cNvSpPr/>
          <p:nvPr/>
        </p:nvSpPr>
        <p:spPr>
          <a:xfrm>
            <a:off x="5936704" y="4516524"/>
            <a:ext cx="2736304" cy="194421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accent3">
                    <a:lumMod val="50000"/>
                  </a:schemeClr>
                </a:solidFill>
              </a:rPr>
              <a:t>VIETNAM, </a:t>
            </a:r>
            <a:r>
              <a:rPr kumimoji="1" lang="en-US" altLang="ja-JP" b="1" dirty="0" smtClean="0">
                <a:solidFill>
                  <a:schemeClr val="accent3">
                    <a:lumMod val="50000"/>
                  </a:schemeClr>
                </a:solidFill>
              </a:rPr>
              <a:t>INDONESIA</a:t>
            </a:r>
            <a:r>
              <a:rPr kumimoji="1" lang="en-US" altLang="ja-JP" dirty="0" smtClean="0">
                <a:solidFill>
                  <a:schemeClr val="accent3">
                    <a:lumMod val="50000"/>
                  </a:schemeClr>
                </a:solidFill>
              </a:rPr>
              <a:t>, and MYANMAR</a:t>
            </a:r>
          </a:p>
          <a:p>
            <a:pPr algn="ctr"/>
            <a:r>
              <a:rPr lang="en-US" altLang="ja-JP" dirty="0" smtClean="0">
                <a:solidFill>
                  <a:schemeClr val="accent3">
                    <a:lumMod val="50000"/>
                  </a:schemeClr>
                </a:solidFill>
              </a:rPr>
              <a:t>Pre-Aging Society</a:t>
            </a:r>
          </a:p>
          <a:p>
            <a:pPr algn="ctr"/>
            <a:r>
              <a:rPr kumimoji="1" lang="en-US" altLang="ja-JP" dirty="0" smtClean="0">
                <a:solidFill>
                  <a:schemeClr val="accent3">
                    <a:lumMod val="50000"/>
                  </a:schemeClr>
                </a:solidFill>
              </a:rPr>
              <a:t>Still younger countries which will follow to aging Asia</a:t>
            </a:r>
            <a:r>
              <a:rPr kumimoji="1" lang="en-US" altLang="ja-JP" dirty="0" smtClean="0"/>
              <a:t> </a:t>
            </a:r>
            <a:endParaRPr kumimoji="1" lang="ja-JP" altLang="en-US" dirty="0"/>
          </a:p>
        </p:txBody>
      </p:sp>
      <p:sp>
        <p:nvSpPr>
          <p:cNvPr id="6" name="左右矢印 5"/>
          <p:cNvSpPr/>
          <p:nvPr/>
        </p:nvSpPr>
        <p:spPr>
          <a:xfrm>
            <a:off x="3275856" y="1700808"/>
            <a:ext cx="2664296" cy="9001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1600" dirty="0">
                <a:solidFill>
                  <a:schemeClr val="tx2"/>
                </a:solidFill>
              </a:rPr>
              <a:t>Mutual </a:t>
            </a:r>
            <a:r>
              <a:rPr lang="en-GB" altLang="ja-JP" sz="1600" dirty="0" smtClean="0">
                <a:solidFill>
                  <a:schemeClr val="tx2"/>
                </a:solidFill>
              </a:rPr>
              <a:t>Authentication</a:t>
            </a:r>
            <a:endParaRPr lang="en-GB" altLang="ja-JP" sz="1600" dirty="0">
              <a:solidFill>
                <a:schemeClr val="tx2"/>
              </a:solidFill>
            </a:endParaRPr>
          </a:p>
        </p:txBody>
      </p:sp>
      <p:sp>
        <p:nvSpPr>
          <p:cNvPr id="7" name="上下矢印 6"/>
          <p:cNvSpPr/>
          <p:nvPr/>
        </p:nvSpPr>
        <p:spPr>
          <a:xfrm>
            <a:off x="5580112" y="3502144"/>
            <a:ext cx="720080" cy="1008112"/>
          </a:xfrm>
          <a:prstGeom prst="upDownArrow">
            <a:avLst>
              <a:gd name="adj1" fmla="val 5127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372200" y="3861048"/>
            <a:ext cx="24482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2"/>
                </a:solidFill>
              </a:rPr>
              <a:t>About 2 decades </a:t>
            </a:r>
            <a:r>
              <a:rPr lang="en-US" altLang="ja-JP" sz="1600" dirty="0" smtClean="0">
                <a:solidFill>
                  <a:schemeClr val="tx2"/>
                </a:solidFill>
              </a:rPr>
              <a:t>t</a:t>
            </a:r>
            <a:r>
              <a:rPr kumimoji="1" lang="en-US" altLang="ja-JP" sz="1600" dirty="0" smtClean="0">
                <a:solidFill>
                  <a:schemeClr val="tx2"/>
                </a:solidFill>
              </a:rPr>
              <a:t>ime</a:t>
            </a:r>
            <a:r>
              <a:rPr lang="en-US" altLang="ja-JP" sz="1600" dirty="0">
                <a:solidFill>
                  <a:schemeClr val="tx2"/>
                </a:solidFill>
              </a:rPr>
              <a:t>-</a:t>
            </a:r>
            <a:r>
              <a:rPr lang="en-US" altLang="ja-JP" sz="1600" dirty="0" smtClean="0">
                <a:solidFill>
                  <a:schemeClr val="tx2"/>
                </a:solidFill>
              </a:rPr>
              <a:t>l</a:t>
            </a:r>
            <a:r>
              <a:rPr kumimoji="1" lang="en-US" altLang="ja-JP" sz="1600" dirty="0" smtClean="0">
                <a:solidFill>
                  <a:schemeClr val="tx2"/>
                </a:solidFill>
              </a:rPr>
              <a:t>ag</a:t>
            </a:r>
            <a:endParaRPr kumimoji="1" lang="ja-JP" altLang="en-US" sz="1600" dirty="0">
              <a:solidFill>
                <a:schemeClr val="tx2"/>
              </a:solidFill>
            </a:endParaRPr>
          </a:p>
        </p:txBody>
      </p:sp>
      <p:sp>
        <p:nvSpPr>
          <p:cNvPr id="9" name="二方向矢印 8"/>
          <p:cNvSpPr/>
          <p:nvPr/>
        </p:nvSpPr>
        <p:spPr>
          <a:xfrm flipH="1">
            <a:off x="1871700" y="3573016"/>
            <a:ext cx="3996444" cy="1944216"/>
          </a:xfrm>
          <a:prstGeom prst="lef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2"/>
                </a:solidFill>
              </a:rPr>
              <a:t>Active Learning of </a:t>
            </a:r>
          </a:p>
          <a:p>
            <a:pPr algn="ctr"/>
            <a:r>
              <a:rPr kumimoji="1" lang="en-US" altLang="ja-JP" sz="1600" dirty="0" smtClean="0">
                <a:solidFill>
                  <a:schemeClr val="tx2"/>
                </a:solidFill>
              </a:rPr>
              <a:t>Long-term Care</a:t>
            </a:r>
            <a:endParaRPr kumimoji="1" lang="ja-JP" altLang="en-US" sz="1600" dirty="0">
              <a:solidFill>
                <a:schemeClr val="tx2"/>
              </a:solidFill>
            </a:endParaRPr>
          </a:p>
        </p:txBody>
      </p:sp>
      <p:sp>
        <p:nvSpPr>
          <p:cNvPr id="10" name="正方形/長方形 9"/>
          <p:cNvSpPr/>
          <p:nvPr/>
        </p:nvSpPr>
        <p:spPr>
          <a:xfrm>
            <a:off x="3671924" y="2774088"/>
            <a:ext cx="18002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1600" dirty="0">
                <a:solidFill>
                  <a:schemeClr val="tx2"/>
                </a:solidFill>
              </a:rPr>
              <a:t>About  </a:t>
            </a:r>
            <a:r>
              <a:rPr lang="en-GB" altLang="ja-JP" sz="1600" dirty="0" smtClean="0">
                <a:solidFill>
                  <a:schemeClr val="tx2"/>
                </a:solidFill>
              </a:rPr>
              <a:t>3 </a:t>
            </a:r>
            <a:r>
              <a:rPr lang="en-GB" altLang="ja-JP" sz="1600" dirty="0">
                <a:solidFill>
                  <a:schemeClr val="tx2"/>
                </a:solidFill>
              </a:rPr>
              <a:t>decades</a:t>
            </a:r>
          </a:p>
          <a:p>
            <a:pPr algn="ctr"/>
            <a:r>
              <a:rPr lang="en-GB" altLang="ja-JP" sz="1600" dirty="0">
                <a:solidFill>
                  <a:schemeClr val="tx2"/>
                </a:solidFill>
              </a:rPr>
              <a:t>time-lag</a:t>
            </a:r>
          </a:p>
        </p:txBody>
      </p:sp>
    </p:spTree>
    <p:extLst>
      <p:ext uri="{BB962C8B-B14F-4D97-AF65-F5344CB8AC3E}">
        <p14:creationId xmlns:p14="http://schemas.microsoft.com/office/powerpoint/2010/main" val="367054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E:\2016 国際会議\10th anniversary ACAP\ACAP PHOTO\10394598_1004627886283091_2142398874234806607_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999208"/>
            <a:ext cx="5146939" cy="158697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66234" y="188640"/>
            <a:ext cx="8229600" cy="1143000"/>
          </a:xfrm>
        </p:spPr>
        <p:txBody>
          <a:bodyPr>
            <a:normAutofit/>
          </a:bodyPr>
          <a:lstStyle/>
          <a:p>
            <a:r>
              <a:rPr kumimoji="1" lang="en-US" altLang="ja-JP" b="1" dirty="0" smtClean="0"/>
              <a:t>Methodology</a:t>
            </a:r>
            <a:br>
              <a:rPr kumimoji="1" lang="en-US" altLang="ja-JP" b="1" dirty="0" smtClean="0"/>
            </a:br>
            <a:r>
              <a:rPr lang="en-US" altLang="ja-JP" sz="2400" dirty="0" smtClean="0"/>
              <a:t>Mutual Understanding &amp; Cooperation</a:t>
            </a:r>
            <a:endParaRPr kumimoji="1" lang="ja-JP" altLang="en-US" b="1"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268760"/>
            <a:ext cx="2081734" cy="156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1268760"/>
            <a:ext cx="2776240" cy="15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4757" y="1267604"/>
            <a:ext cx="2342453" cy="156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2534997" y="2447814"/>
            <a:ext cx="6120680" cy="38258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Workshop with NGO, Citizen, Administrator, &amp; Researcher </a:t>
            </a:r>
            <a:endParaRPr kumimoji="1" lang="ja-JP" altLang="en-US" dirty="0"/>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856" y="2996952"/>
            <a:ext cx="2112235"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E:\2015Decインドネシアツアー\インドネシア写真\20151210_1057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552" y="4797152"/>
            <a:ext cx="2510910" cy="141238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国際介護研究\トヨタ財団2016報告書\釜山会議\釜山介護写真\ハングル文字を使った感情療法.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26970" y="4797152"/>
            <a:ext cx="2574286" cy="14480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国際介護研究\トヨタ財団2016報告書\釜山会議\釜山介護写真\会議風景.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68144" y="2999208"/>
            <a:ext cx="2827691" cy="15905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2016 国際会議\10th anniversary ACAP\ACAP PHOTO\ACAP視察２.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73334" y="4797152"/>
            <a:ext cx="1930714" cy="1448036"/>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5026970" y="6209538"/>
            <a:ext cx="3668865" cy="38258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Study Tour of Community Activities</a:t>
            </a:r>
            <a:r>
              <a:rPr kumimoji="1" lang="en-US" altLang="ja-JP" dirty="0" smtClean="0"/>
              <a:t> </a:t>
            </a:r>
            <a:endParaRPr kumimoji="1" lang="ja-JP" altLang="en-US" dirty="0"/>
          </a:p>
        </p:txBody>
      </p:sp>
      <p:sp>
        <p:nvSpPr>
          <p:cNvPr id="15" name="正方形/長方形 14"/>
          <p:cNvSpPr/>
          <p:nvPr/>
        </p:nvSpPr>
        <p:spPr>
          <a:xfrm>
            <a:off x="3419872" y="4293096"/>
            <a:ext cx="5275962" cy="38258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International Conference</a:t>
            </a:r>
            <a:r>
              <a:rPr kumimoji="1" lang="en-US" altLang="ja-JP" dirty="0" smtClean="0"/>
              <a:t> with Extended Participants  </a:t>
            </a:r>
            <a:endParaRPr kumimoji="1" lang="ja-JP" altLang="en-US" dirty="0"/>
          </a:p>
        </p:txBody>
      </p:sp>
      <p:sp>
        <p:nvSpPr>
          <p:cNvPr id="16" name="正方形/長方形 15"/>
          <p:cNvSpPr/>
          <p:nvPr/>
        </p:nvSpPr>
        <p:spPr>
          <a:xfrm rot="20265160">
            <a:off x="197733" y="815325"/>
            <a:ext cx="2275765"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t>6-12</a:t>
            </a:r>
            <a:r>
              <a:rPr kumimoji="1" lang="ja-JP" altLang="en-US" sz="1400" b="1" dirty="0" smtClean="0"/>
              <a:t>　</a:t>
            </a:r>
            <a:r>
              <a:rPr kumimoji="1" lang="en-US" altLang="ja-JP" sz="1400" b="1" dirty="0" smtClean="0"/>
              <a:t>Dec. 2015</a:t>
            </a:r>
          </a:p>
          <a:p>
            <a:pPr algn="ctr"/>
            <a:r>
              <a:rPr lang="en-US" altLang="ja-JP" sz="1400" b="1" dirty="0" smtClean="0"/>
              <a:t>Jakarta, Yogyakarta, &amp; Solo</a:t>
            </a:r>
            <a:endParaRPr kumimoji="1" lang="ja-JP" altLang="en-US" sz="1400" b="1" dirty="0"/>
          </a:p>
        </p:txBody>
      </p:sp>
      <p:sp>
        <p:nvSpPr>
          <p:cNvPr id="17" name="正方形/長方形 16"/>
          <p:cNvSpPr/>
          <p:nvPr/>
        </p:nvSpPr>
        <p:spPr>
          <a:xfrm rot="20433761">
            <a:off x="7067921" y="972555"/>
            <a:ext cx="2038243"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t>17-20</a:t>
            </a:r>
            <a:r>
              <a:rPr kumimoji="1" lang="ja-JP" altLang="en-US" sz="1400" b="1" dirty="0" smtClean="0"/>
              <a:t>　</a:t>
            </a:r>
            <a:r>
              <a:rPr lang="en-US" altLang="ja-JP" sz="1400" b="1" dirty="0" smtClean="0"/>
              <a:t>Oct.</a:t>
            </a:r>
            <a:r>
              <a:rPr kumimoji="1" lang="en-US" altLang="ja-JP" sz="1400" b="1" dirty="0" smtClean="0"/>
              <a:t> 2016 Busan</a:t>
            </a:r>
            <a:endParaRPr kumimoji="1" lang="ja-JP" altLang="en-US" sz="1400" b="1" dirty="0"/>
          </a:p>
        </p:txBody>
      </p:sp>
      <p:sp>
        <p:nvSpPr>
          <p:cNvPr id="18" name="正方形/長方形 17"/>
          <p:cNvSpPr/>
          <p:nvPr/>
        </p:nvSpPr>
        <p:spPr>
          <a:xfrm rot="20299430">
            <a:off x="3421805" y="5949116"/>
            <a:ext cx="1464936" cy="519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t>5-8 March,</a:t>
            </a:r>
            <a:r>
              <a:rPr kumimoji="1" lang="en-US" altLang="ja-JP" sz="1400" b="1" dirty="0" smtClean="0"/>
              <a:t> 2016</a:t>
            </a:r>
          </a:p>
          <a:p>
            <a:pPr algn="ctr"/>
            <a:r>
              <a:rPr lang="en-US" altLang="ja-JP" sz="1400" b="1" dirty="0" smtClean="0"/>
              <a:t>Fukuoka</a:t>
            </a:r>
            <a:endParaRPr kumimoji="1" lang="ja-JP" altLang="en-US" sz="1400" b="1" dirty="0"/>
          </a:p>
        </p:txBody>
      </p:sp>
    </p:spTree>
    <p:extLst>
      <p:ext uri="{BB962C8B-B14F-4D97-AF65-F5344CB8AC3E}">
        <p14:creationId xmlns:p14="http://schemas.microsoft.com/office/powerpoint/2010/main" val="380894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b="1" dirty="0" smtClean="0"/>
              <a:t>Result</a:t>
            </a:r>
            <a:r>
              <a:rPr kumimoji="1" lang="en-US" altLang="ja-JP" dirty="0" smtClean="0"/>
              <a:t/>
            </a:r>
            <a:br>
              <a:rPr kumimoji="1" lang="en-US" altLang="ja-JP" dirty="0" smtClean="0"/>
            </a:br>
            <a:r>
              <a:rPr kumimoji="1" lang="en-US" altLang="ja-JP" sz="2200" dirty="0" smtClean="0"/>
              <a:t>Mutual Understanding of Integrated Community Care for Older Persons</a:t>
            </a:r>
            <a:endParaRPr kumimoji="1" lang="ja-JP" altLang="en-US" sz="22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56792"/>
            <a:ext cx="3384376" cy="253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736" y="4005064"/>
            <a:ext cx="3484984" cy="261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2276872"/>
            <a:ext cx="430417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79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smtClean="0"/>
              <a:t>Proposition</a:t>
            </a:r>
            <a:r>
              <a:rPr lang="en-US" altLang="ja-JP" dirty="0" smtClean="0"/>
              <a:t/>
            </a:r>
            <a:br>
              <a:rPr lang="en-US" altLang="ja-JP" dirty="0" smtClean="0"/>
            </a:br>
            <a:r>
              <a:rPr lang="en-US" altLang="ja-JP" sz="4000" dirty="0" smtClean="0"/>
              <a:t>Establishing International Training Center</a:t>
            </a:r>
            <a:endParaRPr kumimoji="1" lang="ja-JP" altLang="en-US" sz="4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696" y="1483640"/>
            <a:ext cx="3268960" cy="245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933056"/>
            <a:ext cx="3369568" cy="252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153162"/>
            <a:ext cx="4752528" cy="356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7064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1891</Words>
  <Application>Microsoft Office PowerPoint</Application>
  <PresentationFormat>画面に合わせる (4:3)</PresentationFormat>
  <Paragraphs>143</Paragraphs>
  <Slides>10</Slides>
  <Notes>10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International Harmonization of the “Training of Trainers” Program of Community Health and Social Services for Older Persons</vt:lpstr>
      <vt:lpstr>From Demographic Bonus to Onus in Asia: Changing Dependency Ratio </vt:lpstr>
      <vt:lpstr>Issues</vt:lpstr>
      <vt:lpstr>Teleological Agenda</vt:lpstr>
      <vt:lpstr>Starting Year of Aging and Its Speed</vt:lpstr>
      <vt:lpstr>Two Strategies of Harmonization</vt:lpstr>
      <vt:lpstr>Methodology Mutual Understanding &amp; Cooperation</vt:lpstr>
      <vt:lpstr>Result Mutual Understanding of Integrated Community Care for Older Persons</vt:lpstr>
      <vt:lpstr>Proposition Establishing International Training Center</vt:lpstr>
      <vt:lpstr>PowerPoint プレゼンテーション</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Harmonization of the “Training of Trainers” Program of Community Health and Social Services for Older Persons</dc:title>
  <dc:creator>Takeo Ogawa</dc:creator>
  <cp:lastModifiedBy>Takeo Ogawa</cp:lastModifiedBy>
  <cp:revision>66</cp:revision>
  <dcterms:created xsi:type="dcterms:W3CDTF">2017-02-18T07:53:12Z</dcterms:created>
  <dcterms:modified xsi:type="dcterms:W3CDTF">2017-02-25T05:54:14Z</dcterms:modified>
</cp:coreProperties>
</file>