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9" r:id="rId5"/>
    <p:sldId id="273" r:id="rId6"/>
    <p:sldId id="266" r:id="rId7"/>
    <p:sldId id="267" r:id="rId8"/>
    <p:sldId id="260" r:id="rId9"/>
    <p:sldId id="262" r:id="rId10"/>
    <p:sldId id="263" r:id="rId11"/>
    <p:sldId id="274" r:id="rId12"/>
    <p:sldId id="275" r:id="rId13"/>
    <p:sldId id="261" r:id="rId14"/>
    <p:sldId id="264" r:id="rId15"/>
    <p:sldId id="268" r:id="rId16"/>
    <p:sldId id="265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862" autoAdjust="0"/>
  </p:normalViewPr>
  <p:slideViewPr>
    <p:cSldViewPr snapToGrid="0">
      <p:cViewPr>
        <p:scale>
          <a:sx n="72" d="100"/>
          <a:sy n="72" d="100"/>
        </p:scale>
        <p:origin x="-3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064170700289946E-2"/>
          <c:y val="3.9280652823559491E-2"/>
          <c:w val="0.92202180179103621"/>
          <c:h val="0.8536418570254272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19010069064068E-3"/>
                  <c:y val="4.800779671361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581761087473365E-4"/>
                  <c:y val="5.036626134386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557665628688965E-3"/>
                  <c:y val="5.2548433921752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937867009969908E-3"/>
                  <c:y val="5.036626134386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380201381280536E-3"/>
                  <c:y val="4.8007796713613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9244050545067222E-3"/>
                  <c:y val="5.036626134386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China</c:v>
                </c:pt>
                <c:pt idx="1">
                  <c:v>Japan</c:v>
                </c:pt>
                <c:pt idx="2">
                  <c:v>Singapore</c:v>
                </c:pt>
                <c:pt idx="3">
                  <c:v>South Korea</c:v>
                </c:pt>
                <c:pt idx="4">
                  <c:v>Thailand</c:v>
                </c:pt>
                <c:pt idx="5">
                  <c:v>Vietnam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6.6500000000000004E-2</c:v>
                </c:pt>
                <c:pt idx="1">
                  <c:v>0.17180000000000001</c:v>
                </c:pt>
                <c:pt idx="2">
                  <c:v>6.9800000000000001E-2</c:v>
                </c:pt>
                <c:pt idx="3">
                  <c:v>7.3400000000000007E-2</c:v>
                </c:pt>
                <c:pt idx="4">
                  <c:v>6.5699999999999995E-2</c:v>
                </c:pt>
                <c:pt idx="5">
                  <c:v>6.4199999999999993E-2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19010069064068E-3"/>
                  <c:y val="5.018996929150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622025272534021E-3"/>
                  <c:y val="5.0366261343860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319245818925214E-4"/>
                  <c:y val="5.2655652479910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0717911923694893E-4"/>
                  <c:y val="5.036626134386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190100690641499E-3"/>
                  <c:y val="4.800779671361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9244050545068042E-3"/>
                  <c:y val="5.036626134386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China</c:v>
                </c:pt>
                <c:pt idx="1">
                  <c:v>Japan</c:v>
                </c:pt>
                <c:pt idx="2">
                  <c:v>Singapore</c:v>
                </c:pt>
                <c:pt idx="3">
                  <c:v>South Korea</c:v>
                </c:pt>
                <c:pt idx="4">
                  <c:v>Thailand</c:v>
                </c:pt>
                <c:pt idx="5">
                  <c:v>Vietnam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9.5500000000000002E-2</c:v>
                </c:pt>
                <c:pt idx="1">
                  <c:v>0.26340000000000002</c:v>
                </c:pt>
                <c:pt idx="2">
                  <c:v>0.1168</c:v>
                </c:pt>
                <c:pt idx="3">
                  <c:v>0.13120000000000001</c:v>
                </c:pt>
                <c:pt idx="4">
                  <c:v>0.1047</c:v>
                </c:pt>
                <c:pt idx="5">
                  <c:v>6.7400000000000002E-2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5950503453203191E-3"/>
                  <c:y val="4.800779671361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743637788952369E-3"/>
                  <c:y val="5.036626134386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9816579270805457E-3"/>
                  <c:y val="5.0366261343860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9816579270805457E-3"/>
                  <c:y val="5.0366261343860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833070483448475E-3"/>
                  <c:y val="5.018996929150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8626478580164786E-3"/>
                  <c:y val="5.0366261343860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China</c:v>
                </c:pt>
                <c:pt idx="1">
                  <c:v>Japan</c:v>
                </c:pt>
                <c:pt idx="2">
                  <c:v>Singapore</c:v>
                </c:pt>
                <c:pt idx="3">
                  <c:v>South Korea</c:v>
                </c:pt>
                <c:pt idx="4">
                  <c:v>Thailand</c:v>
                </c:pt>
                <c:pt idx="5">
                  <c:v>Vietnam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0.19</c:v>
                </c:pt>
                <c:pt idx="1">
                  <c:v>0.38</c:v>
                </c:pt>
                <c:pt idx="2">
                  <c:v>0.27</c:v>
                </c:pt>
                <c:pt idx="3">
                  <c:v>0.27</c:v>
                </c:pt>
                <c:pt idx="4">
                  <c:v>0.2</c:v>
                </c:pt>
                <c:pt idx="5">
                  <c:v>0.14480000000000001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089280"/>
        <c:axId val="37090816"/>
        <c:axId val="64398208"/>
      </c:bar3DChart>
      <c:catAx>
        <c:axId val="3708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7090816"/>
        <c:crosses val="autoZero"/>
        <c:auto val="1"/>
        <c:lblAlgn val="ctr"/>
        <c:lblOffset val="100"/>
        <c:noMultiLvlLbl val="0"/>
      </c:catAx>
      <c:valAx>
        <c:axId val="3709081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7089280"/>
        <c:crosses val="autoZero"/>
        <c:crossBetween val="between"/>
      </c:valAx>
      <c:serAx>
        <c:axId val="643982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709081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CD7C7-898C-40F5-B7C2-3EF3E7FBB8B5}" type="doc">
      <dgm:prSet loTypeId="urn:microsoft.com/office/officeart/2005/8/layout/chart3" loCatId="relationship" qsTypeId="urn:microsoft.com/office/officeart/2005/8/quickstyle/simple1" qsCatId="simple" csTypeId="urn:microsoft.com/office/officeart/2005/8/colors/colorful4" csCatId="colorful" phldr="1"/>
      <dgm:spPr/>
    </dgm:pt>
    <dgm:pt modelId="{F1EA0207-D096-4098-80DD-E6503C9C6111}">
      <dgm:prSet phldrT="[Text]"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Holistic and Affordable Healthcare and Eldercare</a:t>
          </a:r>
          <a:endParaRPr lang="en-SG" dirty="0">
            <a:solidFill>
              <a:schemeClr val="tx1"/>
            </a:solidFill>
          </a:endParaRPr>
        </a:p>
      </dgm:t>
    </dgm:pt>
    <dgm:pt modelId="{6ED74CB4-9560-4BD8-ADA2-621D93090312}" type="parTrans" cxnId="{C1E7B8EA-C5C6-4575-9793-351E3157A7CD}">
      <dgm:prSet/>
      <dgm:spPr/>
      <dgm:t>
        <a:bodyPr/>
        <a:lstStyle/>
        <a:p>
          <a:endParaRPr lang="en-SG"/>
        </a:p>
      </dgm:t>
    </dgm:pt>
    <dgm:pt modelId="{22000A1C-DB05-400B-98A3-DF1509AAAC10}" type="sibTrans" cxnId="{C1E7B8EA-C5C6-4575-9793-351E3157A7CD}">
      <dgm:prSet/>
      <dgm:spPr/>
      <dgm:t>
        <a:bodyPr/>
        <a:lstStyle/>
        <a:p>
          <a:endParaRPr lang="en-SG"/>
        </a:p>
      </dgm:t>
    </dgm:pt>
    <dgm:pt modelId="{20F7C46D-E3AB-445E-98F0-091BE01DF492}">
      <dgm:prSet phldrT="[Text]"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Financial Security</a:t>
          </a:r>
          <a:endParaRPr lang="en-SG" dirty="0">
            <a:solidFill>
              <a:schemeClr val="tx1"/>
            </a:solidFill>
          </a:endParaRPr>
        </a:p>
      </dgm:t>
    </dgm:pt>
    <dgm:pt modelId="{F081BD29-7B6F-40BE-952F-C5B17E02882F}" type="parTrans" cxnId="{4E07DC07-002E-4975-A414-0CC10C592506}">
      <dgm:prSet/>
      <dgm:spPr/>
      <dgm:t>
        <a:bodyPr/>
        <a:lstStyle/>
        <a:p>
          <a:endParaRPr lang="en-SG"/>
        </a:p>
      </dgm:t>
    </dgm:pt>
    <dgm:pt modelId="{48B84DE0-C8BC-412F-B19B-E09E4BB4CF9B}" type="sibTrans" cxnId="{4E07DC07-002E-4975-A414-0CC10C592506}">
      <dgm:prSet/>
      <dgm:spPr/>
      <dgm:t>
        <a:bodyPr/>
        <a:lstStyle/>
        <a:p>
          <a:endParaRPr lang="en-SG"/>
        </a:p>
      </dgm:t>
    </dgm:pt>
    <dgm:pt modelId="{1229AC2A-ECB8-465C-89E0-6FABCA17D730}">
      <dgm:prSet phldrT="[Text]"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Employment and Employability</a:t>
          </a:r>
          <a:endParaRPr lang="en-SG" dirty="0">
            <a:solidFill>
              <a:schemeClr val="tx1"/>
            </a:solidFill>
          </a:endParaRPr>
        </a:p>
      </dgm:t>
    </dgm:pt>
    <dgm:pt modelId="{9C0FDC8A-F460-47D4-89B5-02CED397F6C6}" type="parTrans" cxnId="{3DC58223-D6C5-428E-B29A-1F382D07A56E}">
      <dgm:prSet/>
      <dgm:spPr/>
      <dgm:t>
        <a:bodyPr/>
        <a:lstStyle/>
        <a:p>
          <a:endParaRPr lang="en-SG"/>
        </a:p>
      </dgm:t>
    </dgm:pt>
    <dgm:pt modelId="{9A987C08-689F-4C48-A281-CD22132D266E}" type="sibTrans" cxnId="{3DC58223-D6C5-428E-B29A-1F382D07A56E}">
      <dgm:prSet/>
      <dgm:spPr/>
      <dgm:t>
        <a:bodyPr/>
        <a:lstStyle/>
        <a:p>
          <a:endParaRPr lang="en-SG"/>
        </a:p>
      </dgm:t>
    </dgm:pt>
    <dgm:pt modelId="{AB5D1103-03F3-44CE-811D-A9A5BB0DE68A}">
      <dgm:prSet phldrT="[Text]"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Elder-friendly Housing, Transport and Land Use</a:t>
          </a:r>
          <a:endParaRPr lang="en-SG" dirty="0">
            <a:solidFill>
              <a:schemeClr val="tx1"/>
            </a:solidFill>
          </a:endParaRPr>
        </a:p>
      </dgm:t>
    </dgm:pt>
    <dgm:pt modelId="{E112F578-3F0B-42DC-92AA-B55F3A0F802F}" type="parTrans" cxnId="{50B15CC0-FDD0-47DD-A04E-31638596BBCC}">
      <dgm:prSet/>
      <dgm:spPr/>
      <dgm:t>
        <a:bodyPr/>
        <a:lstStyle/>
        <a:p>
          <a:endParaRPr lang="en-SG"/>
        </a:p>
      </dgm:t>
    </dgm:pt>
    <dgm:pt modelId="{E8FBB384-7D33-4CA2-ADA7-6F64317AA2F1}" type="sibTrans" cxnId="{50B15CC0-FDD0-47DD-A04E-31638596BBCC}">
      <dgm:prSet/>
      <dgm:spPr/>
      <dgm:t>
        <a:bodyPr/>
        <a:lstStyle/>
        <a:p>
          <a:endParaRPr lang="en-SG"/>
        </a:p>
      </dgm:t>
    </dgm:pt>
    <dgm:pt modelId="{544029FB-2974-457D-AD69-DFAD80D90D89}">
      <dgm:prSet phldrT="[Text]"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Active Ageing and Social Integration</a:t>
          </a:r>
          <a:endParaRPr lang="en-SG" dirty="0">
            <a:solidFill>
              <a:schemeClr val="tx1"/>
            </a:solidFill>
          </a:endParaRPr>
        </a:p>
      </dgm:t>
    </dgm:pt>
    <dgm:pt modelId="{24ACE3A1-B222-41C1-96C7-DC25001FFBAC}" type="parTrans" cxnId="{DA4FBB3A-C22F-4AC2-A99B-ADA929A9C6D1}">
      <dgm:prSet/>
      <dgm:spPr/>
      <dgm:t>
        <a:bodyPr/>
        <a:lstStyle/>
        <a:p>
          <a:endParaRPr lang="en-SG"/>
        </a:p>
      </dgm:t>
    </dgm:pt>
    <dgm:pt modelId="{D8EE3C2D-A730-4DEC-B262-ED30AB4F797A}" type="sibTrans" cxnId="{DA4FBB3A-C22F-4AC2-A99B-ADA929A9C6D1}">
      <dgm:prSet/>
      <dgm:spPr/>
      <dgm:t>
        <a:bodyPr/>
        <a:lstStyle/>
        <a:p>
          <a:endParaRPr lang="en-SG"/>
        </a:p>
      </dgm:t>
    </dgm:pt>
    <dgm:pt modelId="{61EE81F9-6061-48F4-960A-98163724DBC1}">
      <dgm:prSet phldrT="[Text]"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Cohesion and Conflict: Inter-Generational Bonding</a:t>
          </a:r>
          <a:endParaRPr lang="en-SG" dirty="0">
            <a:solidFill>
              <a:schemeClr val="tx1"/>
            </a:solidFill>
          </a:endParaRPr>
        </a:p>
      </dgm:t>
    </dgm:pt>
    <dgm:pt modelId="{BA73F610-4908-4E58-8ABC-9E4B6006474C}" type="parTrans" cxnId="{D9445CE4-D157-492D-BD60-AFC63BE319A8}">
      <dgm:prSet/>
      <dgm:spPr/>
      <dgm:t>
        <a:bodyPr/>
        <a:lstStyle/>
        <a:p>
          <a:endParaRPr lang="en-SG"/>
        </a:p>
      </dgm:t>
    </dgm:pt>
    <dgm:pt modelId="{2E16C2AB-BE0F-4D61-B03B-08C70613BAF3}" type="sibTrans" cxnId="{D9445CE4-D157-492D-BD60-AFC63BE319A8}">
      <dgm:prSet/>
      <dgm:spPr/>
      <dgm:t>
        <a:bodyPr/>
        <a:lstStyle/>
        <a:p>
          <a:endParaRPr lang="en-SG"/>
        </a:p>
      </dgm:t>
    </dgm:pt>
    <dgm:pt modelId="{C5B91947-1800-49C3-BB27-44215327A17E}" type="pres">
      <dgm:prSet presAssocID="{C46CD7C7-898C-40F5-B7C2-3EF3E7FBB8B5}" presName="compositeShape" presStyleCnt="0">
        <dgm:presLayoutVars>
          <dgm:chMax val="7"/>
          <dgm:dir/>
          <dgm:resizeHandles val="exact"/>
        </dgm:presLayoutVars>
      </dgm:prSet>
      <dgm:spPr/>
    </dgm:pt>
    <dgm:pt modelId="{1BFA456B-3E5F-4DB0-A34F-CCE6382586F5}" type="pres">
      <dgm:prSet presAssocID="{C46CD7C7-898C-40F5-B7C2-3EF3E7FBB8B5}" presName="wedge1" presStyleLbl="node1" presStyleIdx="0" presStyleCnt="6" custLinFactNeighborX="-1985" custLinFactNeighborY="3769"/>
      <dgm:spPr/>
      <dgm:t>
        <a:bodyPr/>
        <a:lstStyle/>
        <a:p>
          <a:endParaRPr lang="en-SG"/>
        </a:p>
      </dgm:t>
    </dgm:pt>
    <dgm:pt modelId="{A3E4FC50-1552-4CF3-9733-5AC868591578}" type="pres">
      <dgm:prSet presAssocID="{C46CD7C7-898C-40F5-B7C2-3EF3E7FBB8B5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695F026-468D-4137-A7B0-ADF9D11CE89E}" type="pres">
      <dgm:prSet presAssocID="{C46CD7C7-898C-40F5-B7C2-3EF3E7FBB8B5}" presName="wedge2" presStyleLbl="node1" presStyleIdx="1" presStyleCnt="6"/>
      <dgm:spPr/>
      <dgm:t>
        <a:bodyPr/>
        <a:lstStyle/>
        <a:p>
          <a:endParaRPr lang="en-SG"/>
        </a:p>
      </dgm:t>
    </dgm:pt>
    <dgm:pt modelId="{B5E9D37F-A7D5-4813-9FEA-7A31799C6C94}" type="pres">
      <dgm:prSet presAssocID="{C46CD7C7-898C-40F5-B7C2-3EF3E7FBB8B5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60AB430-EDC3-4FE5-9DF1-45223BBCEA36}" type="pres">
      <dgm:prSet presAssocID="{C46CD7C7-898C-40F5-B7C2-3EF3E7FBB8B5}" presName="wedge3" presStyleLbl="node1" presStyleIdx="2" presStyleCnt="6"/>
      <dgm:spPr/>
      <dgm:t>
        <a:bodyPr/>
        <a:lstStyle/>
        <a:p>
          <a:endParaRPr lang="en-SG"/>
        </a:p>
      </dgm:t>
    </dgm:pt>
    <dgm:pt modelId="{5CE28A76-9BA2-42E3-8872-D6BEF6179435}" type="pres">
      <dgm:prSet presAssocID="{C46CD7C7-898C-40F5-B7C2-3EF3E7FBB8B5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A941CEC-C61A-4A30-9E38-CCED88BCE768}" type="pres">
      <dgm:prSet presAssocID="{C46CD7C7-898C-40F5-B7C2-3EF3E7FBB8B5}" presName="wedge4" presStyleLbl="node1" presStyleIdx="3" presStyleCnt="6"/>
      <dgm:spPr/>
      <dgm:t>
        <a:bodyPr/>
        <a:lstStyle/>
        <a:p>
          <a:endParaRPr lang="en-SG"/>
        </a:p>
      </dgm:t>
    </dgm:pt>
    <dgm:pt modelId="{90B82FFD-8E1E-4B7C-A0F5-C63595575111}" type="pres">
      <dgm:prSet presAssocID="{C46CD7C7-898C-40F5-B7C2-3EF3E7FBB8B5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0E1051B-BAB0-41AF-A109-35AACEB7FB45}" type="pres">
      <dgm:prSet presAssocID="{C46CD7C7-898C-40F5-B7C2-3EF3E7FBB8B5}" presName="wedge5" presStyleLbl="node1" presStyleIdx="4" presStyleCnt="6"/>
      <dgm:spPr/>
      <dgm:t>
        <a:bodyPr/>
        <a:lstStyle/>
        <a:p>
          <a:endParaRPr lang="en-SG"/>
        </a:p>
      </dgm:t>
    </dgm:pt>
    <dgm:pt modelId="{AEF73506-0208-40CE-8899-32783382DDF8}" type="pres">
      <dgm:prSet presAssocID="{C46CD7C7-898C-40F5-B7C2-3EF3E7FBB8B5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D21685C-7D69-445E-9F44-7674EFF661F5}" type="pres">
      <dgm:prSet presAssocID="{C46CD7C7-898C-40F5-B7C2-3EF3E7FBB8B5}" presName="wedge6" presStyleLbl="node1" presStyleIdx="5" presStyleCnt="6"/>
      <dgm:spPr/>
      <dgm:t>
        <a:bodyPr/>
        <a:lstStyle/>
        <a:p>
          <a:endParaRPr lang="en-SG"/>
        </a:p>
      </dgm:t>
    </dgm:pt>
    <dgm:pt modelId="{9E240696-2150-4A15-9ED4-018029A03CB4}" type="pres">
      <dgm:prSet presAssocID="{C46CD7C7-898C-40F5-B7C2-3EF3E7FBB8B5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4E07DC07-002E-4975-A414-0CC10C592506}" srcId="{C46CD7C7-898C-40F5-B7C2-3EF3E7FBB8B5}" destId="{20F7C46D-E3AB-445E-98F0-091BE01DF492}" srcOrd="1" destOrd="0" parTransId="{F081BD29-7B6F-40BE-952F-C5B17E02882F}" sibTransId="{48B84DE0-C8BC-412F-B19B-E09E4BB4CF9B}"/>
    <dgm:cxn modelId="{80278213-F867-4A5B-96AA-E5103A768CC8}" type="presOf" srcId="{544029FB-2974-457D-AD69-DFAD80D90D89}" destId="{A0E1051B-BAB0-41AF-A109-35AACEB7FB45}" srcOrd="0" destOrd="0" presId="urn:microsoft.com/office/officeart/2005/8/layout/chart3"/>
    <dgm:cxn modelId="{7018F893-C025-45D1-B989-4A7155B99F11}" type="presOf" srcId="{544029FB-2974-457D-AD69-DFAD80D90D89}" destId="{AEF73506-0208-40CE-8899-32783382DDF8}" srcOrd="1" destOrd="0" presId="urn:microsoft.com/office/officeart/2005/8/layout/chart3"/>
    <dgm:cxn modelId="{2B34530F-3991-4F3D-A649-2D3CE68AA73B}" type="presOf" srcId="{C46CD7C7-898C-40F5-B7C2-3EF3E7FBB8B5}" destId="{C5B91947-1800-49C3-BB27-44215327A17E}" srcOrd="0" destOrd="0" presId="urn:microsoft.com/office/officeart/2005/8/layout/chart3"/>
    <dgm:cxn modelId="{406B459A-6510-4147-9FA5-2C83F7484781}" type="presOf" srcId="{AB5D1103-03F3-44CE-811D-A9A5BB0DE68A}" destId="{90B82FFD-8E1E-4B7C-A0F5-C63595575111}" srcOrd="1" destOrd="0" presId="urn:microsoft.com/office/officeart/2005/8/layout/chart3"/>
    <dgm:cxn modelId="{DA4FBB3A-C22F-4AC2-A99B-ADA929A9C6D1}" srcId="{C46CD7C7-898C-40F5-B7C2-3EF3E7FBB8B5}" destId="{544029FB-2974-457D-AD69-DFAD80D90D89}" srcOrd="4" destOrd="0" parTransId="{24ACE3A1-B222-41C1-96C7-DC25001FFBAC}" sibTransId="{D8EE3C2D-A730-4DEC-B262-ED30AB4F797A}"/>
    <dgm:cxn modelId="{E797F5A2-CFC3-4AB8-AF82-EC7F2B5EF9F5}" type="presOf" srcId="{F1EA0207-D096-4098-80DD-E6503C9C6111}" destId="{1BFA456B-3E5F-4DB0-A34F-CCE6382586F5}" srcOrd="0" destOrd="0" presId="urn:microsoft.com/office/officeart/2005/8/layout/chart3"/>
    <dgm:cxn modelId="{C1E7B8EA-C5C6-4575-9793-351E3157A7CD}" srcId="{C46CD7C7-898C-40F5-B7C2-3EF3E7FBB8B5}" destId="{F1EA0207-D096-4098-80DD-E6503C9C6111}" srcOrd="0" destOrd="0" parTransId="{6ED74CB4-9560-4BD8-ADA2-621D93090312}" sibTransId="{22000A1C-DB05-400B-98A3-DF1509AAAC10}"/>
    <dgm:cxn modelId="{B5A5CF40-058D-4C68-89E1-CB378C1CE4AB}" type="presOf" srcId="{1229AC2A-ECB8-465C-89E0-6FABCA17D730}" destId="{5CE28A76-9BA2-42E3-8872-D6BEF6179435}" srcOrd="1" destOrd="0" presId="urn:microsoft.com/office/officeart/2005/8/layout/chart3"/>
    <dgm:cxn modelId="{C4857836-9EFA-4944-AEC3-D878E3DEFC06}" type="presOf" srcId="{1229AC2A-ECB8-465C-89E0-6FABCA17D730}" destId="{560AB430-EDC3-4FE5-9DF1-45223BBCEA36}" srcOrd="0" destOrd="0" presId="urn:microsoft.com/office/officeart/2005/8/layout/chart3"/>
    <dgm:cxn modelId="{C1785895-73BF-48CC-8CF4-432D363F138B}" type="presOf" srcId="{20F7C46D-E3AB-445E-98F0-091BE01DF492}" destId="{B5E9D37F-A7D5-4813-9FEA-7A31799C6C94}" srcOrd="1" destOrd="0" presId="urn:microsoft.com/office/officeart/2005/8/layout/chart3"/>
    <dgm:cxn modelId="{3DC58223-D6C5-428E-B29A-1F382D07A56E}" srcId="{C46CD7C7-898C-40F5-B7C2-3EF3E7FBB8B5}" destId="{1229AC2A-ECB8-465C-89E0-6FABCA17D730}" srcOrd="2" destOrd="0" parTransId="{9C0FDC8A-F460-47D4-89B5-02CED397F6C6}" sibTransId="{9A987C08-689F-4C48-A281-CD22132D266E}"/>
    <dgm:cxn modelId="{50B15CC0-FDD0-47DD-A04E-31638596BBCC}" srcId="{C46CD7C7-898C-40F5-B7C2-3EF3E7FBB8B5}" destId="{AB5D1103-03F3-44CE-811D-A9A5BB0DE68A}" srcOrd="3" destOrd="0" parTransId="{E112F578-3F0B-42DC-92AA-B55F3A0F802F}" sibTransId="{E8FBB384-7D33-4CA2-ADA7-6F64317AA2F1}"/>
    <dgm:cxn modelId="{C32A1810-C510-45AB-80BA-14CDBB500E3B}" type="presOf" srcId="{20F7C46D-E3AB-445E-98F0-091BE01DF492}" destId="{E695F026-468D-4137-A7B0-ADF9D11CE89E}" srcOrd="0" destOrd="0" presId="urn:microsoft.com/office/officeart/2005/8/layout/chart3"/>
    <dgm:cxn modelId="{8FF6A2B2-1841-4312-B0BA-362779BC9832}" type="presOf" srcId="{F1EA0207-D096-4098-80DD-E6503C9C6111}" destId="{A3E4FC50-1552-4CF3-9733-5AC868591578}" srcOrd="1" destOrd="0" presId="urn:microsoft.com/office/officeart/2005/8/layout/chart3"/>
    <dgm:cxn modelId="{F49A74BC-7560-4300-8C19-CD189848ED2F}" type="presOf" srcId="{61EE81F9-6061-48F4-960A-98163724DBC1}" destId="{1D21685C-7D69-445E-9F44-7674EFF661F5}" srcOrd="0" destOrd="0" presId="urn:microsoft.com/office/officeart/2005/8/layout/chart3"/>
    <dgm:cxn modelId="{E9F2EBA0-59D4-4BE7-9C1E-6245C27F27E1}" type="presOf" srcId="{61EE81F9-6061-48F4-960A-98163724DBC1}" destId="{9E240696-2150-4A15-9ED4-018029A03CB4}" srcOrd="1" destOrd="0" presId="urn:microsoft.com/office/officeart/2005/8/layout/chart3"/>
    <dgm:cxn modelId="{B1867C5F-CB29-4ED4-B717-64A1F2AD4725}" type="presOf" srcId="{AB5D1103-03F3-44CE-811D-A9A5BB0DE68A}" destId="{1A941CEC-C61A-4A30-9E38-CCED88BCE768}" srcOrd="0" destOrd="0" presId="urn:microsoft.com/office/officeart/2005/8/layout/chart3"/>
    <dgm:cxn modelId="{D9445CE4-D157-492D-BD60-AFC63BE319A8}" srcId="{C46CD7C7-898C-40F5-B7C2-3EF3E7FBB8B5}" destId="{61EE81F9-6061-48F4-960A-98163724DBC1}" srcOrd="5" destOrd="0" parTransId="{BA73F610-4908-4E58-8ABC-9E4B6006474C}" sibTransId="{2E16C2AB-BE0F-4D61-B03B-08C70613BAF3}"/>
    <dgm:cxn modelId="{B37E67ED-3487-4314-9D39-30E2EA473D17}" type="presParOf" srcId="{C5B91947-1800-49C3-BB27-44215327A17E}" destId="{1BFA456B-3E5F-4DB0-A34F-CCE6382586F5}" srcOrd="0" destOrd="0" presId="urn:microsoft.com/office/officeart/2005/8/layout/chart3"/>
    <dgm:cxn modelId="{EA579AC3-7582-47FB-AA35-434F18AFB2A3}" type="presParOf" srcId="{C5B91947-1800-49C3-BB27-44215327A17E}" destId="{A3E4FC50-1552-4CF3-9733-5AC868591578}" srcOrd="1" destOrd="0" presId="urn:microsoft.com/office/officeart/2005/8/layout/chart3"/>
    <dgm:cxn modelId="{D0511CB2-1BA9-4D08-B136-FAC8CB24F18D}" type="presParOf" srcId="{C5B91947-1800-49C3-BB27-44215327A17E}" destId="{E695F026-468D-4137-A7B0-ADF9D11CE89E}" srcOrd="2" destOrd="0" presId="urn:microsoft.com/office/officeart/2005/8/layout/chart3"/>
    <dgm:cxn modelId="{08D4B4CD-807C-4C2F-869B-763D0C3B2DDE}" type="presParOf" srcId="{C5B91947-1800-49C3-BB27-44215327A17E}" destId="{B5E9D37F-A7D5-4813-9FEA-7A31799C6C94}" srcOrd="3" destOrd="0" presId="urn:microsoft.com/office/officeart/2005/8/layout/chart3"/>
    <dgm:cxn modelId="{AF7E4007-4B67-4260-AC4D-E4C320DC8DB0}" type="presParOf" srcId="{C5B91947-1800-49C3-BB27-44215327A17E}" destId="{560AB430-EDC3-4FE5-9DF1-45223BBCEA36}" srcOrd="4" destOrd="0" presId="urn:microsoft.com/office/officeart/2005/8/layout/chart3"/>
    <dgm:cxn modelId="{DB8F12F8-6149-49B4-9345-7A93D6458852}" type="presParOf" srcId="{C5B91947-1800-49C3-BB27-44215327A17E}" destId="{5CE28A76-9BA2-42E3-8872-D6BEF6179435}" srcOrd="5" destOrd="0" presId="urn:microsoft.com/office/officeart/2005/8/layout/chart3"/>
    <dgm:cxn modelId="{FA089188-5A7A-4096-8803-CD1D47A7AF35}" type="presParOf" srcId="{C5B91947-1800-49C3-BB27-44215327A17E}" destId="{1A941CEC-C61A-4A30-9E38-CCED88BCE768}" srcOrd="6" destOrd="0" presId="urn:microsoft.com/office/officeart/2005/8/layout/chart3"/>
    <dgm:cxn modelId="{BD66C459-CB58-4D02-84BE-FEBC60246EC2}" type="presParOf" srcId="{C5B91947-1800-49C3-BB27-44215327A17E}" destId="{90B82FFD-8E1E-4B7C-A0F5-C63595575111}" srcOrd="7" destOrd="0" presId="urn:microsoft.com/office/officeart/2005/8/layout/chart3"/>
    <dgm:cxn modelId="{A7EB5967-C414-42B5-BFD9-E78981BAFFEE}" type="presParOf" srcId="{C5B91947-1800-49C3-BB27-44215327A17E}" destId="{A0E1051B-BAB0-41AF-A109-35AACEB7FB45}" srcOrd="8" destOrd="0" presId="urn:microsoft.com/office/officeart/2005/8/layout/chart3"/>
    <dgm:cxn modelId="{CEBB7595-71AD-4CE8-A6CF-539DC4345310}" type="presParOf" srcId="{C5B91947-1800-49C3-BB27-44215327A17E}" destId="{AEF73506-0208-40CE-8899-32783382DDF8}" srcOrd="9" destOrd="0" presId="urn:microsoft.com/office/officeart/2005/8/layout/chart3"/>
    <dgm:cxn modelId="{F03FFF73-A93A-41F9-B1AE-BCF7614C6435}" type="presParOf" srcId="{C5B91947-1800-49C3-BB27-44215327A17E}" destId="{1D21685C-7D69-445E-9F44-7674EFF661F5}" srcOrd="10" destOrd="0" presId="urn:microsoft.com/office/officeart/2005/8/layout/chart3"/>
    <dgm:cxn modelId="{4788DBDF-E64F-407B-88DC-DF3193D9DDF1}" type="presParOf" srcId="{C5B91947-1800-49C3-BB27-44215327A17E}" destId="{9E240696-2150-4A15-9ED4-018029A03CB4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B81EB-2AE9-4727-827A-9CD250906852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SG"/>
        </a:p>
      </dgm:t>
    </dgm:pt>
    <dgm:pt modelId="{D8D5977E-6098-4CF5-8FBF-35143EFF5F1C}">
      <dgm:prSet phldrT="[Text]" custT="1"/>
      <dgm:spPr/>
      <dgm:t>
        <a:bodyPr/>
        <a:lstStyle/>
        <a:p>
          <a:r>
            <a:rPr lang="en-SG" sz="1200" b="1" dirty="0" smtClean="0"/>
            <a:t>Senior Citizens’ Corner (Grassroots)</a:t>
          </a:r>
          <a:endParaRPr lang="en-SG" sz="1200" b="1" dirty="0"/>
        </a:p>
      </dgm:t>
    </dgm:pt>
    <dgm:pt modelId="{77F731F3-976F-43F5-AA52-AE5179F7CEC6}" type="parTrans" cxnId="{E67A20FE-E093-47A8-B076-B4D5E830A319}">
      <dgm:prSet/>
      <dgm:spPr/>
      <dgm:t>
        <a:bodyPr/>
        <a:lstStyle/>
        <a:p>
          <a:endParaRPr lang="en-SG"/>
        </a:p>
      </dgm:t>
    </dgm:pt>
    <dgm:pt modelId="{F87F96AA-E603-4192-A0B1-6390724C8683}" type="sibTrans" cxnId="{E67A20FE-E093-47A8-B076-B4D5E830A319}">
      <dgm:prSet/>
      <dgm:spPr/>
      <dgm:t>
        <a:bodyPr/>
        <a:lstStyle/>
        <a:p>
          <a:endParaRPr lang="en-SG"/>
        </a:p>
      </dgm:t>
    </dgm:pt>
    <dgm:pt modelId="{1C588CA9-5962-436E-81DF-54E363A5FC0A}">
      <dgm:prSet phldrT="[Text]" custT="1"/>
      <dgm:spPr/>
      <dgm:t>
        <a:bodyPr/>
        <a:lstStyle/>
        <a:p>
          <a:r>
            <a:rPr lang="en-SG" sz="1200" b="1" dirty="0" smtClean="0"/>
            <a:t>Seniors Activity Centre (VWO)</a:t>
          </a:r>
          <a:endParaRPr lang="en-SG" sz="1200" b="1" dirty="0"/>
        </a:p>
      </dgm:t>
    </dgm:pt>
    <dgm:pt modelId="{8A0DF0A1-897A-472E-8BC0-206C8F4ADB55}" type="parTrans" cxnId="{92C7D770-510E-4CDB-8EE5-F5B1956B23C9}">
      <dgm:prSet/>
      <dgm:spPr/>
      <dgm:t>
        <a:bodyPr/>
        <a:lstStyle/>
        <a:p>
          <a:endParaRPr lang="en-SG"/>
        </a:p>
      </dgm:t>
    </dgm:pt>
    <dgm:pt modelId="{44313768-BF69-4BB1-932A-A759873C8D01}" type="sibTrans" cxnId="{92C7D770-510E-4CDB-8EE5-F5B1956B23C9}">
      <dgm:prSet/>
      <dgm:spPr/>
      <dgm:t>
        <a:bodyPr/>
        <a:lstStyle/>
        <a:p>
          <a:endParaRPr lang="en-SG"/>
        </a:p>
      </dgm:t>
    </dgm:pt>
    <dgm:pt modelId="{D6EF975C-D5F2-441B-B89B-7B948168F316}">
      <dgm:prSet phldrT="[Text]" custT="1"/>
      <dgm:spPr/>
      <dgm:t>
        <a:bodyPr/>
        <a:lstStyle/>
        <a:p>
          <a:r>
            <a:rPr lang="en-SG" sz="1200" b="1" dirty="0" smtClean="0"/>
            <a:t>Multi-Service Centres &amp; Neighbourhood Links (VWO)</a:t>
          </a:r>
          <a:endParaRPr lang="en-SG" sz="1200" b="1" dirty="0"/>
        </a:p>
      </dgm:t>
    </dgm:pt>
    <dgm:pt modelId="{67134D6A-619E-4D45-9909-57174ECCC3A1}" type="parTrans" cxnId="{4E8B049F-4DEE-4EEA-83A7-B379ABFB6484}">
      <dgm:prSet/>
      <dgm:spPr/>
      <dgm:t>
        <a:bodyPr/>
        <a:lstStyle/>
        <a:p>
          <a:endParaRPr lang="en-SG"/>
        </a:p>
      </dgm:t>
    </dgm:pt>
    <dgm:pt modelId="{566B77B9-02E0-48B8-8017-1CAB3F287BAB}" type="sibTrans" cxnId="{4E8B049F-4DEE-4EEA-83A7-B379ABFB6484}">
      <dgm:prSet/>
      <dgm:spPr/>
      <dgm:t>
        <a:bodyPr/>
        <a:lstStyle/>
        <a:p>
          <a:endParaRPr lang="en-SG"/>
        </a:p>
      </dgm:t>
    </dgm:pt>
    <dgm:pt modelId="{50352B97-8C36-4C44-A88E-C0473AB60BD8}">
      <dgm:prSet phldrT="[Text]" custT="1"/>
      <dgm:spPr/>
      <dgm:t>
        <a:bodyPr/>
        <a:lstStyle/>
        <a:p>
          <a:r>
            <a:rPr lang="en-SG" sz="1200" b="1" dirty="0" smtClean="0"/>
            <a:t>SAC (Rental) (VWO) / SAC (SA) (Mix)</a:t>
          </a:r>
          <a:endParaRPr lang="en-SG" sz="1200" b="1" dirty="0"/>
        </a:p>
      </dgm:t>
    </dgm:pt>
    <dgm:pt modelId="{6FA6CB2F-3E9A-4AD0-A2E2-8F1BFE6442F7}" type="parTrans" cxnId="{9724756A-F419-4AF4-9B7D-3BF380C36269}">
      <dgm:prSet/>
      <dgm:spPr/>
      <dgm:t>
        <a:bodyPr/>
        <a:lstStyle/>
        <a:p>
          <a:endParaRPr lang="en-SG"/>
        </a:p>
      </dgm:t>
    </dgm:pt>
    <dgm:pt modelId="{3B23C51A-44F3-4DBB-9E1A-AAC411EF8CF5}" type="sibTrans" cxnId="{9724756A-F419-4AF4-9B7D-3BF380C36269}">
      <dgm:prSet/>
      <dgm:spPr/>
      <dgm:t>
        <a:bodyPr/>
        <a:lstStyle/>
        <a:p>
          <a:endParaRPr lang="en-SG"/>
        </a:p>
      </dgm:t>
    </dgm:pt>
    <dgm:pt modelId="{846BE2EA-350F-4EE0-A79D-B425F5D98378}" type="pres">
      <dgm:prSet presAssocID="{7E5B81EB-2AE9-4727-827A-9CD25090685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SG"/>
        </a:p>
      </dgm:t>
    </dgm:pt>
    <dgm:pt modelId="{0B20338F-BE92-4C4B-8F30-251B20A19069}" type="pres">
      <dgm:prSet presAssocID="{D8D5977E-6098-4CF5-8FBF-35143EFF5F1C}" presName="Accent1" presStyleCnt="0"/>
      <dgm:spPr/>
    </dgm:pt>
    <dgm:pt modelId="{6071620F-940F-438E-A87E-AC50D0E2A5E0}" type="pres">
      <dgm:prSet presAssocID="{D8D5977E-6098-4CF5-8FBF-35143EFF5F1C}" presName="Accent" presStyleLbl="node1" presStyleIdx="0" presStyleCnt="4"/>
      <dgm:spPr/>
    </dgm:pt>
    <dgm:pt modelId="{0E27A020-D9C7-47F8-B620-1082E7BF1334}" type="pres">
      <dgm:prSet presAssocID="{D8D5977E-6098-4CF5-8FBF-35143EFF5F1C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7245ECE9-52DB-4C5C-8F1D-00AC5B6D1D1B}" type="pres">
      <dgm:prSet presAssocID="{1C588CA9-5962-436E-81DF-54E363A5FC0A}" presName="Accent2" presStyleCnt="0"/>
      <dgm:spPr/>
    </dgm:pt>
    <dgm:pt modelId="{A3B9B584-DC7E-4614-B87B-5EC4A08A63F1}" type="pres">
      <dgm:prSet presAssocID="{1C588CA9-5962-436E-81DF-54E363A5FC0A}" presName="Accent" presStyleLbl="node1" presStyleIdx="1" presStyleCnt="4"/>
      <dgm:spPr/>
    </dgm:pt>
    <dgm:pt modelId="{061DB7C7-2EDC-4D39-AE1A-9F6A7B37FE68}" type="pres">
      <dgm:prSet presAssocID="{1C588CA9-5962-436E-81DF-54E363A5FC0A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087D7DE-8A85-4931-86A2-88921ED0E321}" type="pres">
      <dgm:prSet presAssocID="{D6EF975C-D5F2-441B-B89B-7B948168F316}" presName="Accent3" presStyleCnt="0"/>
      <dgm:spPr/>
    </dgm:pt>
    <dgm:pt modelId="{7D52B625-57F5-4920-ABFD-F7BBDD5E3E9A}" type="pres">
      <dgm:prSet presAssocID="{D6EF975C-D5F2-441B-B89B-7B948168F316}" presName="Accent" presStyleLbl="node1" presStyleIdx="2" presStyleCnt="4"/>
      <dgm:spPr/>
    </dgm:pt>
    <dgm:pt modelId="{B8EEBCAE-E97C-4011-9CA7-45F0E76093DD}" type="pres">
      <dgm:prSet presAssocID="{D6EF975C-D5F2-441B-B89B-7B948168F316}" presName="Parent3" presStyleLbl="revTx" presStyleIdx="2" presStyleCnt="4" custScaleX="150286" custScaleY="1715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9B83A91-C382-4095-82FE-CB7019375556}" type="pres">
      <dgm:prSet presAssocID="{50352B97-8C36-4C44-A88E-C0473AB60BD8}" presName="Accent4" presStyleCnt="0"/>
      <dgm:spPr/>
    </dgm:pt>
    <dgm:pt modelId="{002359FE-C39C-4229-96B5-A320157EB5EB}" type="pres">
      <dgm:prSet presAssocID="{50352B97-8C36-4C44-A88E-C0473AB60BD8}" presName="Accent" presStyleLbl="node1" presStyleIdx="3" presStyleCnt="4"/>
      <dgm:spPr/>
    </dgm:pt>
    <dgm:pt modelId="{A5ECE5EC-E4F2-4DDD-8E37-84ECE080CB00}" type="pres">
      <dgm:prSet presAssocID="{50352B97-8C36-4C44-A88E-C0473AB60BD8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9724756A-F419-4AF4-9B7D-3BF380C36269}" srcId="{7E5B81EB-2AE9-4727-827A-9CD250906852}" destId="{50352B97-8C36-4C44-A88E-C0473AB60BD8}" srcOrd="3" destOrd="0" parTransId="{6FA6CB2F-3E9A-4AD0-A2E2-8F1BFE6442F7}" sibTransId="{3B23C51A-44F3-4DBB-9E1A-AAC411EF8CF5}"/>
    <dgm:cxn modelId="{E67A20FE-E093-47A8-B076-B4D5E830A319}" srcId="{7E5B81EB-2AE9-4727-827A-9CD250906852}" destId="{D8D5977E-6098-4CF5-8FBF-35143EFF5F1C}" srcOrd="0" destOrd="0" parTransId="{77F731F3-976F-43F5-AA52-AE5179F7CEC6}" sibTransId="{F87F96AA-E603-4192-A0B1-6390724C8683}"/>
    <dgm:cxn modelId="{A868A32C-FDE0-4D3C-BD96-30E661574587}" type="presOf" srcId="{D8D5977E-6098-4CF5-8FBF-35143EFF5F1C}" destId="{0E27A020-D9C7-47F8-B620-1082E7BF1334}" srcOrd="0" destOrd="0" presId="urn:microsoft.com/office/officeart/2009/layout/CircleArrowProcess"/>
    <dgm:cxn modelId="{AC033A4F-05DC-48DF-856B-BBA38978F557}" type="presOf" srcId="{50352B97-8C36-4C44-A88E-C0473AB60BD8}" destId="{A5ECE5EC-E4F2-4DDD-8E37-84ECE080CB00}" srcOrd="0" destOrd="0" presId="urn:microsoft.com/office/officeart/2009/layout/CircleArrowProcess"/>
    <dgm:cxn modelId="{92C7D770-510E-4CDB-8EE5-F5B1956B23C9}" srcId="{7E5B81EB-2AE9-4727-827A-9CD250906852}" destId="{1C588CA9-5962-436E-81DF-54E363A5FC0A}" srcOrd="1" destOrd="0" parTransId="{8A0DF0A1-897A-472E-8BC0-206C8F4ADB55}" sibTransId="{44313768-BF69-4BB1-932A-A759873C8D01}"/>
    <dgm:cxn modelId="{189123E4-0311-44D0-8A70-0BD63B352542}" type="presOf" srcId="{D6EF975C-D5F2-441B-B89B-7B948168F316}" destId="{B8EEBCAE-E97C-4011-9CA7-45F0E76093DD}" srcOrd="0" destOrd="0" presId="urn:microsoft.com/office/officeart/2009/layout/CircleArrowProcess"/>
    <dgm:cxn modelId="{4E8B049F-4DEE-4EEA-83A7-B379ABFB6484}" srcId="{7E5B81EB-2AE9-4727-827A-9CD250906852}" destId="{D6EF975C-D5F2-441B-B89B-7B948168F316}" srcOrd="2" destOrd="0" parTransId="{67134D6A-619E-4D45-9909-57174ECCC3A1}" sibTransId="{566B77B9-02E0-48B8-8017-1CAB3F287BAB}"/>
    <dgm:cxn modelId="{E89D88DF-BAAE-47FE-8753-6A7B283086DC}" type="presOf" srcId="{1C588CA9-5962-436E-81DF-54E363A5FC0A}" destId="{061DB7C7-2EDC-4D39-AE1A-9F6A7B37FE68}" srcOrd="0" destOrd="0" presId="urn:microsoft.com/office/officeart/2009/layout/CircleArrowProcess"/>
    <dgm:cxn modelId="{7459D97C-65E8-4BF5-9AA8-1346C64844EF}" type="presOf" srcId="{7E5B81EB-2AE9-4727-827A-9CD250906852}" destId="{846BE2EA-350F-4EE0-A79D-B425F5D98378}" srcOrd="0" destOrd="0" presId="urn:microsoft.com/office/officeart/2009/layout/CircleArrowProcess"/>
    <dgm:cxn modelId="{CD6B88FE-AF41-44BB-8325-1428DE157A4A}" type="presParOf" srcId="{846BE2EA-350F-4EE0-A79D-B425F5D98378}" destId="{0B20338F-BE92-4C4B-8F30-251B20A19069}" srcOrd="0" destOrd="0" presId="urn:microsoft.com/office/officeart/2009/layout/CircleArrowProcess"/>
    <dgm:cxn modelId="{BF50A799-6BFD-4BE7-BF12-8DC24B949F57}" type="presParOf" srcId="{0B20338F-BE92-4C4B-8F30-251B20A19069}" destId="{6071620F-940F-438E-A87E-AC50D0E2A5E0}" srcOrd="0" destOrd="0" presId="urn:microsoft.com/office/officeart/2009/layout/CircleArrowProcess"/>
    <dgm:cxn modelId="{186FF9BE-09C1-419D-8436-33ACEEA631EF}" type="presParOf" srcId="{846BE2EA-350F-4EE0-A79D-B425F5D98378}" destId="{0E27A020-D9C7-47F8-B620-1082E7BF1334}" srcOrd="1" destOrd="0" presId="urn:microsoft.com/office/officeart/2009/layout/CircleArrowProcess"/>
    <dgm:cxn modelId="{4F7B9D5F-9A5D-4F21-8575-14D0638ADFBA}" type="presParOf" srcId="{846BE2EA-350F-4EE0-A79D-B425F5D98378}" destId="{7245ECE9-52DB-4C5C-8F1D-00AC5B6D1D1B}" srcOrd="2" destOrd="0" presId="urn:microsoft.com/office/officeart/2009/layout/CircleArrowProcess"/>
    <dgm:cxn modelId="{8A4528C6-0F81-4542-A4BA-285DCFCF97B8}" type="presParOf" srcId="{7245ECE9-52DB-4C5C-8F1D-00AC5B6D1D1B}" destId="{A3B9B584-DC7E-4614-B87B-5EC4A08A63F1}" srcOrd="0" destOrd="0" presId="urn:microsoft.com/office/officeart/2009/layout/CircleArrowProcess"/>
    <dgm:cxn modelId="{388E9BBA-F604-4D06-9570-65615A652E8F}" type="presParOf" srcId="{846BE2EA-350F-4EE0-A79D-B425F5D98378}" destId="{061DB7C7-2EDC-4D39-AE1A-9F6A7B37FE68}" srcOrd="3" destOrd="0" presId="urn:microsoft.com/office/officeart/2009/layout/CircleArrowProcess"/>
    <dgm:cxn modelId="{E6DBC6D0-32F6-4983-8555-F21B4359927A}" type="presParOf" srcId="{846BE2EA-350F-4EE0-A79D-B425F5D98378}" destId="{E087D7DE-8A85-4931-86A2-88921ED0E321}" srcOrd="4" destOrd="0" presId="urn:microsoft.com/office/officeart/2009/layout/CircleArrowProcess"/>
    <dgm:cxn modelId="{1222BA54-0027-44C4-820B-984F95C6626C}" type="presParOf" srcId="{E087D7DE-8A85-4931-86A2-88921ED0E321}" destId="{7D52B625-57F5-4920-ABFD-F7BBDD5E3E9A}" srcOrd="0" destOrd="0" presId="urn:microsoft.com/office/officeart/2009/layout/CircleArrowProcess"/>
    <dgm:cxn modelId="{D1B43BD9-BEBA-4AA2-A4EE-0CCC3D2936B6}" type="presParOf" srcId="{846BE2EA-350F-4EE0-A79D-B425F5D98378}" destId="{B8EEBCAE-E97C-4011-9CA7-45F0E76093DD}" srcOrd="5" destOrd="0" presId="urn:microsoft.com/office/officeart/2009/layout/CircleArrowProcess"/>
    <dgm:cxn modelId="{4732A315-DACA-4A1B-83C9-6AF6AE810437}" type="presParOf" srcId="{846BE2EA-350F-4EE0-A79D-B425F5D98378}" destId="{39B83A91-C382-4095-82FE-CB7019375556}" srcOrd="6" destOrd="0" presId="urn:microsoft.com/office/officeart/2009/layout/CircleArrowProcess"/>
    <dgm:cxn modelId="{6347D209-4B73-4B10-BF7B-8960595322B4}" type="presParOf" srcId="{39B83A91-C382-4095-82FE-CB7019375556}" destId="{002359FE-C39C-4229-96B5-A320157EB5EB}" srcOrd="0" destOrd="0" presId="urn:microsoft.com/office/officeart/2009/layout/CircleArrowProcess"/>
    <dgm:cxn modelId="{E074C302-9E0F-40CE-92CA-98FE82B82732}" type="presParOf" srcId="{846BE2EA-350F-4EE0-A79D-B425F5D98378}" destId="{A5ECE5EC-E4F2-4DDD-8E37-84ECE080CB00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C865D7-A714-4C00-AE2E-33F6F9FF477C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6FCB9C2D-84D8-4C1B-9751-A55D6C479277}">
      <dgm:prSet phldrT="[Text]" custT="1"/>
      <dgm:spPr/>
      <dgm:t>
        <a:bodyPr/>
        <a:lstStyle/>
        <a:p>
          <a:r>
            <a:rPr lang="en-SG" sz="1200" b="1" dirty="0" smtClean="0"/>
            <a:t>Day Care / Rehabilitation Centres (Hospitals/VWO)</a:t>
          </a:r>
          <a:endParaRPr lang="en-SG" sz="1200" b="1" dirty="0"/>
        </a:p>
      </dgm:t>
    </dgm:pt>
    <dgm:pt modelId="{5D189773-DECA-41CC-8ADE-CF8CEC38174D}" type="parTrans" cxnId="{D82BA996-2C1F-4020-803F-81BA560E6731}">
      <dgm:prSet/>
      <dgm:spPr/>
      <dgm:t>
        <a:bodyPr/>
        <a:lstStyle/>
        <a:p>
          <a:endParaRPr lang="en-SG"/>
        </a:p>
      </dgm:t>
    </dgm:pt>
    <dgm:pt modelId="{4950B054-6205-405C-9B65-91211107B906}" type="sibTrans" cxnId="{D82BA996-2C1F-4020-803F-81BA560E6731}">
      <dgm:prSet/>
      <dgm:spPr/>
      <dgm:t>
        <a:bodyPr/>
        <a:lstStyle/>
        <a:p>
          <a:endParaRPr lang="en-SG"/>
        </a:p>
      </dgm:t>
    </dgm:pt>
    <dgm:pt modelId="{6E84A06A-B9C0-463D-AB2F-C98345B5D2D7}">
      <dgm:prSet phldrT="[Text]" custT="1"/>
      <dgm:spPr/>
      <dgm:t>
        <a:bodyPr/>
        <a:lstStyle/>
        <a:p>
          <a:r>
            <a:rPr lang="en-SG" sz="1200" b="1" dirty="0" smtClean="0"/>
            <a:t>Senior Care Centres (VWO)</a:t>
          </a:r>
          <a:endParaRPr lang="en-SG" sz="1200" b="1" dirty="0"/>
        </a:p>
      </dgm:t>
    </dgm:pt>
    <dgm:pt modelId="{4BD7E1AC-5125-40A9-B689-DE482BDC9960}" type="parTrans" cxnId="{0081F398-1DBC-4366-BAC8-91C29609E69E}">
      <dgm:prSet/>
      <dgm:spPr/>
      <dgm:t>
        <a:bodyPr/>
        <a:lstStyle/>
        <a:p>
          <a:endParaRPr lang="en-SG"/>
        </a:p>
      </dgm:t>
    </dgm:pt>
    <dgm:pt modelId="{C3FF989F-0188-4F96-A401-86E16F08C7B0}" type="sibTrans" cxnId="{0081F398-1DBC-4366-BAC8-91C29609E69E}">
      <dgm:prSet/>
      <dgm:spPr/>
      <dgm:t>
        <a:bodyPr/>
        <a:lstStyle/>
        <a:p>
          <a:endParaRPr lang="en-SG"/>
        </a:p>
      </dgm:t>
    </dgm:pt>
    <dgm:pt modelId="{803D811C-CFDE-401E-B653-764F42A7AA9F}">
      <dgm:prSet phldrT="[Text]" custT="1"/>
      <dgm:spPr/>
      <dgm:t>
        <a:bodyPr/>
        <a:lstStyle/>
        <a:p>
          <a:r>
            <a:rPr lang="en-SG" sz="1200" b="1" dirty="0" smtClean="0"/>
            <a:t>Active Ageing Hubs (VWO)</a:t>
          </a:r>
          <a:endParaRPr lang="en-SG" sz="1200" b="1" dirty="0"/>
        </a:p>
      </dgm:t>
    </dgm:pt>
    <dgm:pt modelId="{0E9F1033-8A26-4D8F-A5B0-810349035F38}" type="parTrans" cxnId="{BC448050-A137-4887-9BE5-838DD990112F}">
      <dgm:prSet/>
      <dgm:spPr/>
      <dgm:t>
        <a:bodyPr/>
        <a:lstStyle/>
        <a:p>
          <a:endParaRPr lang="en-SG"/>
        </a:p>
      </dgm:t>
    </dgm:pt>
    <dgm:pt modelId="{0B446717-FE0D-45DF-BD6E-92B39FBFB499}" type="sibTrans" cxnId="{BC448050-A137-4887-9BE5-838DD990112F}">
      <dgm:prSet/>
      <dgm:spPr/>
      <dgm:t>
        <a:bodyPr/>
        <a:lstStyle/>
        <a:p>
          <a:endParaRPr lang="en-SG"/>
        </a:p>
      </dgm:t>
    </dgm:pt>
    <dgm:pt modelId="{BAA2D628-6B0C-4B37-B479-BD0EDF15D024}">
      <dgm:prSet phldrT="[Text]" custT="1"/>
      <dgm:spPr/>
      <dgm:t>
        <a:bodyPr/>
        <a:lstStyle/>
        <a:p>
          <a:r>
            <a:rPr lang="en-SG" sz="1200" b="1" dirty="0" smtClean="0"/>
            <a:t>SPICE (VWO)</a:t>
          </a:r>
          <a:endParaRPr lang="en-SG" sz="1200" b="1" dirty="0"/>
        </a:p>
      </dgm:t>
    </dgm:pt>
    <dgm:pt modelId="{830B9B18-48CE-455D-B36A-D35D068FA0F8}" type="parTrans" cxnId="{2ABE5F92-2CE0-4CB0-99B5-1D9597A2A2C9}">
      <dgm:prSet/>
      <dgm:spPr/>
      <dgm:t>
        <a:bodyPr/>
        <a:lstStyle/>
        <a:p>
          <a:endParaRPr lang="en-SG"/>
        </a:p>
      </dgm:t>
    </dgm:pt>
    <dgm:pt modelId="{7E723BCE-C3B8-457C-ACAC-A2E7109C0645}" type="sibTrans" cxnId="{2ABE5F92-2CE0-4CB0-99B5-1D9597A2A2C9}">
      <dgm:prSet/>
      <dgm:spPr/>
      <dgm:t>
        <a:bodyPr/>
        <a:lstStyle/>
        <a:p>
          <a:endParaRPr lang="en-SG"/>
        </a:p>
      </dgm:t>
    </dgm:pt>
    <dgm:pt modelId="{10062B70-E61D-4DDB-AD0C-67F1A3DFC625}" type="pres">
      <dgm:prSet presAssocID="{1EC865D7-A714-4C00-AE2E-33F6F9FF477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SG"/>
        </a:p>
      </dgm:t>
    </dgm:pt>
    <dgm:pt modelId="{E00D0E54-4FAB-41FD-A059-9E5B5B94EA1B}" type="pres">
      <dgm:prSet presAssocID="{6FCB9C2D-84D8-4C1B-9751-A55D6C479277}" presName="Accent1" presStyleCnt="0"/>
      <dgm:spPr/>
    </dgm:pt>
    <dgm:pt modelId="{D7A1A402-A2C1-4F26-A663-697CBE933077}" type="pres">
      <dgm:prSet presAssocID="{6FCB9C2D-84D8-4C1B-9751-A55D6C479277}" presName="Accent" presStyleLbl="node1" presStyleIdx="0" presStyleCnt="4"/>
      <dgm:spPr/>
    </dgm:pt>
    <dgm:pt modelId="{7D71D3E9-708C-41B1-9928-33423A21E2D4}" type="pres">
      <dgm:prSet presAssocID="{6FCB9C2D-84D8-4C1B-9751-A55D6C479277}" presName="Parent1" presStyleLbl="revTx" presStyleIdx="0" presStyleCnt="4" custScaleX="144029" custScaleY="1311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FCEEA24-CC98-4B2C-8727-06354BAA2B81}" type="pres">
      <dgm:prSet presAssocID="{BAA2D628-6B0C-4B37-B479-BD0EDF15D024}" presName="Accent2" presStyleCnt="0"/>
      <dgm:spPr/>
    </dgm:pt>
    <dgm:pt modelId="{2E901C1B-5E94-41B2-95D2-6E42A8F59DB6}" type="pres">
      <dgm:prSet presAssocID="{BAA2D628-6B0C-4B37-B479-BD0EDF15D024}" presName="Accent" presStyleLbl="node1" presStyleIdx="1" presStyleCnt="4"/>
      <dgm:spPr/>
    </dgm:pt>
    <dgm:pt modelId="{AC23E1FD-5A6C-4751-95F7-384193D5E2FA}" type="pres">
      <dgm:prSet presAssocID="{BAA2D628-6B0C-4B37-B479-BD0EDF15D024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50B308A-79B2-403A-8A4D-78732422C020}" type="pres">
      <dgm:prSet presAssocID="{6E84A06A-B9C0-463D-AB2F-C98345B5D2D7}" presName="Accent3" presStyleCnt="0"/>
      <dgm:spPr/>
    </dgm:pt>
    <dgm:pt modelId="{B1BBEC33-0F49-4169-9CB9-C2CCC2B3FCFA}" type="pres">
      <dgm:prSet presAssocID="{6E84A06A-B9C0-463D-AB2F-C98345B5D2D7}" presName="Accent" presStyleLbl="node1" presStyleIdx="2" presStyleCnt="4"/>
      <dgm:spPr/>
    </dgm:pt>
    <dgm:pt modelId="{684AD3F1-EAA0-4562-9AC4-105BB8EFB433}" type="pres">
      <dgm:prSet presAssocID="{6E84A06A-B9C0-463D-AB2F-C98345B5D2D7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A1073A9-D932-437D-ADE1-0C760E216165}" type="pres">
      <dgm:prSet presAssocID="{803D811C-CFDE-401E-B653-764F42A7AA9F}" presName="Accent4" presStyleCnt="0"/>
      <dgm:spPr/>
    </dgm:pt>
    <dgm:pt modelId="{FA99D5A8-DD40-4679-89ED-284D7FE18989}" type="pres">
      <dgm:prSet presAssocID="{803D811C-CFDE-401E-B653-764F42A7AA9F}" presName="Accent" presStyleLbl="node1" presStyleIdx="3" presStyleCnt="4"/>
      <dgm:spPr/>
    </dgm:pt>
    <dgm:pt modelId="{1D6C1BD5-8B09-46BD-8524-3FD48F3A6A9D}" type="pres">
      <dgm:prSet presAssocID="{803D811C-CFDE-401E-B653-764F42A7AA9F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D82BA996-2C1F-4020-803F-81BA560E6731}" srcId="{1EC865D7-A714-4C00-AE2E-33F6F9FF477C}" destId="{6FCB9C2D-84D8-4C1B-9751-A55D6C479277}" srcOrd="0" destOrd="0" parTransId="{5D189773-DECA-41CC-8ADE-CF8CEC38174D}" sibTransId="{4950B054-6205-405C-9B65-91211107B906}"/>
    <dgm:cxn modelId="{CDAF7CD8-C766-43C5-B06C-ED22814038E8}" type="presOf" srcId="{BAA2D628-6B0C-4B37-B479-BD0EDF15D024}" destId="{AC23E1FD-5A6C-4751-95F7-384193D5E2FA}" srcOrd="0" destOrd="0" presId="urn:microsoft.com/office/officeart/2009/layout/CircleArrowProcess"/>
    <dgm:cxn modelId="{F2A63BA0-6A3B-4BA7-BD1F-389EEDB87913}" type="presOf" srcId="{1EC865D7-A714-4C00-AE2E-33F6F9FF477C}" destId="{10062B70-E61D-4DDB-AD0C-67F1A3DFC625}" srcOrd="0" destOrd="0" presId="urn:microsoft.com/office/officeart/2009/layout/CircleArrowProcess"/>
    <dgm:cxn modelId="{2ABE5F92-2CE0-4CB0-99B5-1D9597A2A2C9}" srcId="{1EC865D7-A714-4C00-AE2E-33F6F9FF477C}" destId="{BAA2D628-6B0C-4B37-B479-BD0EDF15D024}" srcOrd="1" destOrd="0" parTransId="{830B9B18-48CE-455D-B36A-D35D068FA0F8}" sibTransId="{7E723BCE-C3B8-457C-ACAC-A2E7109C0645}"/>
    <dgm:cxn modelId="{281A29F8-811A-4630-8E08-6B31B042BD91}" type="presOf" srcId="{803D811C-CFDE-401E-B653-764F42A7AA9F}" destId="{1D6C1BD5-8B09-46BD-8524-3FD48F3A6A9D}" srcOrd="0" destOrd="0" presId="urn:microsoft.com/office/officeart/2009/layout/CircleArrowProcess"/>
    <dgm:cxn modelId="{381B18A7-B3D9-4C74-B19F-463A6FAAAF23}" type="presOf" srcId="{6FCB9C2D-84D8-4C1B-9751-A55D6C479277}" destId="{7D71D3E9-708C-41B1-9928-33423A21E2D4}" srcOrd="0" destOrd="0" presId="urn:microsoft.com/office/officeart/2009/layout/CircleArrowProcess"/>
    <dgm:cxn modelId="{0081F398-1DBC-4366-BAC8-91C29609E69E}" srcId="{1EC865D7-A714-4C00-AE2E-33F6F9FF477C}" destId="{6E84A06A-B9C0-463D-AB2F-C98345B5D2D7}" srcOrd="2" destOrd="0" parTransId="{4BD7E1AC-5125-40A9-B689-DE482BDC9960}" sibTransId="{C3FF989F-0188-4F96-A401-86E16F08C7B0}"/>
    <dgm:cxn modelId="{D9542DBF-ECFB-4DFD-B3CE-7982BD8E5334}" type="presOf" srcId="{6E84A06A-B9C0-463D-AB2F-C98345B5D2D7}" destId="{684AD3F1-EAA0-4562-9AC4-105BB8EFB433}" srcOrd="0" destOrd="0" presId="urn:microsoft.com/office/officeart/2009/layout/CircleArrowProcess"/>
    <dgm:cxn modelId="{BC448050-A137-4887-9BE5-838DD990112F}" srcId="{1EC865D7-A714-4C00-AE2E-33F6F9FF477C}" destId="{803D811C-CFDE-401E-B653-764F42A7AA9F}" srcOrd="3" destOrd="0" parTransId="{0E9F1033-8A26-4D8F-A5B0-810349035F38}" sibTransId="{0B446717-FE0D-45DF-BD6E-92B39FBFB499}"/>
    <dgm:cxn modelId="{30948636-3212-40F0-8318-8FEC69A33695}" type="presParOf" srcId="{10062B70-E61D-4DDB-AD0C-67F1A3DFC625}" destId="{E00D0E54-4FAB-41FD-A059-9E5B5B94EA1B}" srcOrd="0" destOrd="0" presId="urn:microsoft.com/office/officeart/2009/layout/CircleArrowProcess"/>
    <dgm:cxn modelId="{1F3CCBCD-445D-4693-85AC-336D91960DEB}" type="presParOf" srcId="{E00D0E54-4FAB-41FD-A059-9E5B5B94EA1B}" destId="{D7A1A402-A2C1-4F26-A663-697CBE933077}" srcOrd="0" destOrd="0" presId="urn:microsoft.com/office/officeart/2009/layout/CircleArrowProcess"/>
    <dgm:cxn modelId="{0AB728E1-F6BB-40A0-8280-7518F3F1D65D}" type="presParOf" srcId="{10062B70-E61D-4DDB-AD0C-67F1A3DFC625}" destId="{7D71D3E9-708C-41B1-9928-33423A21E2D4}" srcOrd="1" destOrd="0" presId="urn:microsoft.com/office/officeart/2009/layout/CircleArrowProcess"/>
    <dgm:cxn modelId="{FD7E97CC-F708-40A1-B768-897DFC85D73E}" type="presParOf" srcId="{10062B70-E61D-4DDB-AD0C-67F1A3DFC625}" destId="{5FCEEA24-CC98-4B2C-8727-06354BAA2B81}" srcOrd="2" destOrd="0" presId="urn:microsoft.com/office/officeart/2009/layout/CircleArrowProcess"/>
    <dgm:cxn modelId="{07134AAC-C0FE-4E87-B6BC-AA9C6DD25F6B}" type="presParOf" srcId="{5FCEEA24-CC98-4B2C-8727-06354BAA2B81}" destId="{2E901C1B-5E94-41B2-95D2-6E42A8F59DB6}" srcOrd="0" destOrd="0" presId="urn:microsoft.com/office/officeart/2009/layout/CircleArrowProcess"/>
    <dgm:cxn modelId="{4C6C2040-E2D7-4B8F-B45B-6DB438A75C67}" type="presParOf" srcId="{10062B70-E61D-4DDB-AD0C-67F1A3DFC625}" destId="{AC23E1FD-5A6C-4751-95F7-384193D5E2FA}" srcOrd="3" destOrd="0" presId="urn:microsoft.com/office/officeart/2009/layout/CircleArrowProcess"/>
    <dgm:cxn modelId="{13D4AFC2-7755-4AE4-8D14-FE1EF51FB68C}" type="presParOf" srcId="{10062B70-E61D-4DDB-AD0C-67F1A3DFC625}" destId="{350B308A-79B2-403A-8A4D-78732422C020}" srcOrd="4" destOrd="0" presId="urn:microsoft.com/office/officeart/2009/layout/CircleArrowProcess"/>
    <dgm:cxn modelId="{D62395A8-8A35-4A44-8CFF-8E0FF1AB0071}" type="presParOf" srcId="{350B308A-79B2-403A-8A4D-78732422C020}" destId="{B1BBEC33-0F49-4169-9CB9-C2CCC2B3FCFA}" srcOrd="0" destOrd="0" presId="urn:microsoft.com/office/officeart/2009/layout/CircleArrowProcess"/>
    <dgm:cxn modelId="{10E9CD79-88BD-41C2-BA10-B381E99610F6}" type="presParOf" srcId="{10062B70-E61D-4DDB-AD0C-67F1A3DFC625}" destId="{684AD3F1-EAA0-4562-9AC4-105BB8EFB433}" srcOrd="5" destOrd="0" presId="urn:microsoft.com/office/officeart/2009/layout/CircleArrowProcess"/>
    <dgm:cxn modelId="{7D7B4F9D-9F15-4CA5-BB06-2F08B97F6728}" type="presParOf" srcId="{10062B70-E61D-4DDB-AD0C-67F1A3DFC625}" destId="{0A1073A9-D932-437D-ADE1-0C760E216165}" srcOrd="6" destOrd="0" presId="urn:microsoft.com/office/officeart/2009/layout/CircleArrowProcess"/>
    <dgm:cxn modelId="{55B3D5E9-CB41-4B39-ABB3-1CA54483825D}" type="presParOf" srcId="{0A1073A9-D932-437D-ADE1-0C760E216165}" destId="{FA99D5A8-DD40-4679-89ED-284D7FE18989}" srcOrd="0" destOrd="0" presId="urn:microsoft.com/office/officeart/2009/layout/CircleArrowProcess"/>
    <dgm:cxn modelId="{BC5CF4DA-97B6-4FF8-AD60-DD6311111BB7}" type="presParOf" srcId="{10062B70-E61D-4DDB-AD0C-67F1A3DFC625}" destId="{1D6C1BD5-8B09-46BD-8524-3FD48F3A6A9D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B7D315-EF64-4714-9C4E-A29EC243277F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SG"/>
        </a:p>
      </dgm:t>
    </dgm:pt>
    <dgm:pt modelId="{8DDCDB19-D0E4-4E3B-9D56-54D03C9BB836}">
      <dgm:prSet phldrT="[Text]"/>
      <dgm:spPr>
        <a:ln w="76200">
          <a:solidFill>
            <a:schemeClr val="bg1"/>
          </a:solidFill>
        </a:ln>
      </dgm:spPr>
      <dgm:t>
        <a:bodyPr/>
        <a:lstStyle/>
        <a:p>
          <a:r>
            <a:rPr lang="en-SG" dirty="0" smtClean="0"/>
            <a:t>Senior</a:t>
          </a:r>
          <a:endParaRPr lang="en-SG" dirty="0"/>
        </a:p>
      </dgm:t>
    </dgm:pt>
    <dgm:pt modelId="{E9F8718A-23DA-428F-938E-43456A752BE0}" type="parTrans" cxnId="{E86D2AC1-84AF-4011-A3E6-256088945246}">
      <dgm:prSet/>
      <dgm:spPr/>
      <dgm:t>
        <a:bodyPr/>
        <a:lstStyle/>
        <a:p>
          <a:endParaRPr lang="en-SG"/>
        </a:p>
      </dgm:t>
    </dgm:pt>
    <dgm:pt modelId="{CE5109B6-25C8-45D0-B17A-1CA721A28472}" type="sibTrans" cxnId="{E86D2AC1-84AF-4011-A3E6-256088945246}">
      <dgm:prSet/>
      <dgm:spPr/>
      <dgm:t>
        <a:bodyPr/>
        <a:lstStyle/>
        <a:p>
          <a:endParaRPr lang="en-SG"/>
        </a:p>
      </dgm:t>
    </dgm:pt>
    <dgm:pt modelId="{F6274C30-E0D8-46A9-B932-3DDE23D66028}">
      <dgm:prSet phldrT="[Text]"/>
      <dgm:spPr/>
      <dgm:t>
        <a:bodyPr/>
        <a:lstStyle/>
        <a:p>
          <a:r>
            <a:rPr lang="en-SG" dirty="0" smtClean="0"/>
            <a:t>Tertiary</a:t>
          </a:r>
          <a:br>
            <a:rPr lang="en-SG" dirty="0" smtClean="0"/>
          </a:br>
          <a:r>
            <a:rPr lang="en-SG" dirty="0" smtClean="0"/>
            <a:t>(Hospitals)</a:t>
          </a:r>
          <a:endParaRPr lang="en-SG" dirty="0"/>
        </a:p>
      </dgm:t>
    </dgm:pt>
    <dgm:pt modelId="{DBF78245-CB9F-44E5-B5E8-B7205DC51D64}" type="parTrans" cxnId="{D3029EBE-88E8-4188-9AAB-0B7D6FD3BC99}">
      <dgm:prSet/>
      <dgm:spPr/>
      <dgm:t>
        <a:bodyPr/>
        <a:lstStyle/>
        <a:p>
          <a:endParaRPr lang="en-SG"/>
        </a:p>
      </dgm:t>
    </dgm:pt>
    <dgm:pt modelId="{3EB58F8A-3035-44B9-BCF8-41F21CAE271C}" type="sibTrans" cxnId="{D3029EBE-88E8-4188-9AAB-0B7D6FD3BC99}">
      <dgm:prSet/>
      <dgm:spPr/>
      <dgm:t>
        <a:bodyPr/>
        <a:lstStyle/>
        <a:p>
          <a:endParaRPr lang="en-SG"/>
        </a:p>
      </dgm:t>
    </dgm:pt>
    <dgm:pt modelId="{3A13DCEE-755E-4463-8060-DEA7A0C5680E}">
      <dgm:prSet phldrT="[Text]"/>
      <dgm:spPr/>
      <dgm:t>
        <a:bodyPr/>
        <a:lstStyle/>
        <a:p>
          <a:r>
            <a:rPr lang="en-SG" dirty="0" smtClean="0"/>
            <a:t>Intermediate</a:t>
          </a:r>
          <a:br>
            <a:rPr lang="en-SG" dirty="0" smtClean="0"/>
          </a:br>
          <a:r>
            <a:rPr lang="en-SG" dirty="0" smtClean="0"/>
            <a:t>(Community Hospitals)</a:t>
          </a:r>
          <a:endParaRPr lang="en-SG" dirty="0"/>
        </a:p>
      </dgm:t>
    </dgm:pt>
    <dgm:pt modelId="{DCEE7DF5-51D3-4897-AB44-986A64AA68FA}" type="parTrans" cxnId="{0C114604-43B8-4F1F-99CE-64D4A0E190C4}">
      <dgm:prSet/>
      <dgm:spPr/>
      <dgm:t>
        <a:bodyPr/>
        <a:lstStyle/>
        <a:p>
          <a:endParaRPr lang="en-SG"/>
        </a:p>
      </dgm:t>
    </dgm:pt>
    <dgm:pt modelId="{99FC6648-3DF6-40DF-81FD-38FA2C143C7C}" type="sibTrans" cxnId="{0C114604-43B8-4F1F-99CE-64D4A0E190C4}">
      <dgm:prSet/>
      <dgm:spPr/>
      <dgm:t>
        <a:bodyPr/>
        <a:lstStyle/>
        <a:p>
          <a:endParaRPr lang="en-SG"/>
        </a:p>
      </dgm:t>
    </dgm:pt>
    <dgm:pt modelId="{B47EBED1-FD5C-42B4-B643-95A1FB1BC649}">
      <dgm:prSet phldrT="[Text]"/>
      <dgm:spPr/>
      <dgm:t>
        <a:bodyPr/>
        <a:lstStyle/>
        <a:p>
          <a:r>
            <a:rPr lang="en-SG" dirty="0" smtClean="0"/>
            <a:t>Long Term</a:t>
          </a:r>
          <a:br>
            <a:rPr lang="en-SG" dirty="0" smtClean="0"/>
          </a:br>
          <a:r>
            <a:rPr lang="en-SG" dirty="0" smtClean="0"/>
            <a:t>(Nursing Homes)</a:t>
          </a:r>
          <a:endParaRPr lang="en-SG" dirty="0"/>
        </a:p>
      </dgm:t>
    </dgm:pt>
    <dgm:pt modelId="{286CB5A8-EB52-4F68-B28A-B5A21FF5952D}" type="parTrans" cxnId="{6CA7CDC2-47D4-4A19-9871-91448581D6AC}">
      <dgm:prSet/>
      <dgm:spPr/>
      <dgm:t>
        <a:bodyPr/>
        <a:lstStyle/>
        <a:p>
          <a:endParaRPr lang="en-SG"/>
        </a:p>
      </dgm:t>
    </dgm:pt>
    <dgm:pt modelId="{EC709770-BE8E-46D2-AE2D-B9447124B76B}" type="sibTrans" cxnId="{6CA7CDC2-47D4-4A19-9871-91448581D6AC}">
      <dgm:prSet/>
      <dgm:spPr/>
      <dgm:t>
        <a:bodyPr/>
        <a:lstStyle/>
        <a:p>
          <a:endParaRPr lang="en-SG"/>
        </a:p>
      </dgm:t>
    </dgm:pt>
    <dgm:pt modelId="{87E0521F-7776-402D-AA8D-ECDA0AA94EC3}">
      <dgm:prSet phldrT="[Text]"/>
      <dgm:spPr/>
      <dgm:t>
        <a:bodyPr/>
        <a:lstStyle/>
        <a:p>
          <a:r>
            <a:rPr lang="en-SG" dirty="0" smtClean="0"/>
            <a:t>Intermediate / Long Term</a:t>
          </a:r>
          <a:br>
            <a:rPr lang="en-SG" dirty="0" smtClean="0"/>
          </a:br>
          <a:r>
            <a:rPr lang="en-SG" dirty="0" smtClean="0"/>
            <a:t>(Centre-based &amp; Home Care)</a:t>
          </a:r>
          <a:endParaRPr lang="en-SG" dirty="0"/>
        </a:p>
      </dgm:t>
    </dgm:pt>
    <dgm:pt modelId="{801944AB-7F12-437E-AFB3-E9C1CD71DA66}" type="parTrans" cxnId="{FF0B676E-12FF-4C1B-B08F-1BFB892DB418}">
      <dgm:prSet/>
      <dgm:spPr/>
      <dgm:t>
        <a:bodyPr/>
        <a:lstStyle/>
        <a:p>
          <a:endParaRPr lang="en-SG"/>
        </a:p>
      </dgm:t>
    </dgm:pt>
    <dgm:pt modelId="{86BE5691-5DAA-4617-9496-6412752EB71A}" type="sibTrans" cxnId="{FF0B676E-12FF-4C1B-B08F-1BFB892DB418}">
      <dgm:prSet/>
      <dgm:spPr/>
      <dgm:t>
        <a:bodyPr/>
        <a:lstStyle/>
        <a:p>
          <a:endParaRPr lang="en-SG"/>
        </a:p>
      </dgm:t>
    </dgm:pt>
    <dgm:pt modelId="{83DE2C1D-939A-41AC-9C1E-DF3459671145}" type="pres">
      <dgm:prSet presAssocID="{26B7D315-EF64-4714-9C4E-A29EC243277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04795FA9-5232-4DE1-904A-E2D5C01606B7}" type="pres">
      <dgm:prSet presAssocID="{26B7D315-EF64-4714-9C4E-A29EC243277F}" presName="matrix" presStyleCnt="0"/>
      <dgm:spPr/>
    </dgm:pt>
    <dgm:pt modelId="{368F637F-65CF-4944-A215-2ED103A93C0F}" type="pres">
      <dgm:prSet presAssocID="{26B7D315-EF64-4714-9C4E-A29EC243277F}" presName="tile1" presStyleLbl="node1" presStyleIdx="0" presStyleCnt="4"/>
      <dgm:spPr/>
      <dgm:t>
        <a:bodyPr/>
        <a:lstStyle/>
        <a:p>
          <a:endParaRPr lang="en-SG"/>
        </a:p>
      </dgm:t>
    </dgm:pt>
    <dgm:pt modelId="{045F0E2E-328E-4D89-A265-1F18DA49E531}" type="pres">
      <dgm:prSet presAssocID="{26B7D315-EF64-4714-9C4E-A29EC24327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DD45B50-C9AD-428D-954A-05F05FB483EF}" type="pres">
      <dgm:prSet presAssocID="{26B7D315-EF64-4714-9C4E-A29EC243277F}" presName="tile2" presStyleLbl="node1" presStyleIdx="1" presStyleCnt="4"/>
      <dgm:spPr/>
      <dgm:t>
        <a:bodyPr/>
        <a:lstStyle/>
        <a:p>
          <a:endParaRPr lang="en-SG"/>
        </a:p>
      </dgm:t>
    </dgm:pt>
    <dgm:pt modelId="{FFA6020D-9552-40C0-8B7D-27E34642303A}" type="pres">
      <dgm:prSet presAssocID="{26B7D315-EF64-4714-9C4E-A29EC24327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A6DB21E-EE2B-4DB6-9E36-1839829E49AE}" type="pres">
      <dgm:prSet presAssocID="{26B7D315-EF64-4714-9C4E-A29EC243277F}" presName="tile3" presStyleLbl="node1" presStyleIdx="2" presStyleCnt="4"/>
      <dgm:spPr/>
      <dgm:t>
        <a:bodyPr/>
        <a:lstStyle/>
        <a:p>
          <a:endParaRPr lang="en-SG"/>
        </a:p>
      </dgm:t>
    </dgm:pt>
    <dgm:pt modelId="{9385CE59-35DC-4AFD-9C7C-476297A6F775}" type="pres">
      <dgm:prSet presAssocID="{26B7D315-EF64-4714-9C4E-A29EC24327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6553180-59A9-4EEB-96D2-3B747BD78EB0}" type="pres">
      <dgm:prSet presAssocID="{26B7D315-EF64-4714-9C4E-A29EC243277F}" presName="tile4" presStyleLbl="node1" presStyleIdx="3" presStyleCnt="4"/>
      <dgm:spPr/>
      <dgm:t>
        <a:bodyPr/>
        <a:lstStyle/>
        <a:p>
          <a:endParaRPr lang="en-SG"/>
        </a:p>
      </dgm:t>
    </dgm:pt>
    <dgm:pt modelId="{C145FC73-F35E-4F80-BD6E-6B7EA568A5A8}" type="pres">
      <dgm:prSet presAssocID="{26B7D315-EF64-4714-9C4E-A29EC24327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28C09E2-6FA0-423B-A187-9FBEA523D9E6}" type="pres">
      <dgm:prSet presAssocID="{26B7D315-EF64-4714-9C4E-A29EC243277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SG"/>
        </a:p>
      </dgm:t>
    </dgm:pt>
  </dgm:ptLst>
  <dgm:cxnLst>
    <dgm:cxn modelId="{E86D2AC1-84AF-4011-A3E6-256088945246}" srcId="{26B7D315-EF64-4714-9C4E-A29EC243277F}" destId="{8DDCDB19-D0E4-4E3B-9D56-54D03C9BB836}" srcOrd="0" destOrd="0" parTransId="{E9F8718A-23DA-428F-938E-43456A752BE0}" sibTransId="{CE5109B6-25C8-45D0-B17A-1CA721A28472}"/>
    <dgm:cxn modelId="{5829F6BC-79C3-414D-9EE5-96E3445814C3}" type="presOf" srcId="{8DDCDB19-D0E4-4E3B-9D56-54D03C9BB836}" destId="{328C09E2-6FA0-423B-A187-9FBEA523D9E6}" srcOrd="0" destOrd="0" presId="urn:microsoft.com/office/officeart/2005/8/layout/matrix1"/>
    <dgm:cxn modelId="{74C50BE7-D398-43A4-A065-4458AE6FF415}" type="presOf" srcId="{B47EBED1-FD5C-42B4-B643-95A1FB1BC649}" destId="{9385CE59-35DC-4AFD-9C7C-476297A6F775}" srcOrd="1" destOrd="0" presId="urn:microsoft.com/office/officeart/2005/8/layout/matrix1"/>
    <dgm:cxn modelId="{213D786F-B659-44E0-9B42-3C5A7AFD32D4}" type="presOf" srcId="{B47EBED1-FD5C-42B4-B643-95A1FB1BC649}" destId="{8A6DB21E-EE2B-4DB6-9E36-1839829E49AE}" srcOrd="0" destOrd="0" presId="urn:microsoft.com/office/officeart/2005/8/layout/matrix1"/>
    <dgm:cxn modelId="{02AF0FF8-D809-4960-B8F1-C6A219CC210B}" type="presOf" srcId="{3A13DCEE-755E-4463-8060-DEA7A0C5680E}" destId="{FFA6020D-9552-40C0-8B7D-27E34642303A}" srcOrd="1" destOrd="0" presId="urn:microsoft.com/office/officeart/2005/8/layout/matrix1"/>
    <dgm:cxn modelId="{0C114604-43B8-4F1F-99CE-64D4A0E190C4}" srcId="{8DDCDB19-D0E4-4E3B-9D56-54D03C9BB836}" destId="{3A13DCEE-755E-4463-8060-DEA7A0C5680E}" srcOrd="1" destOrd="0" parTransId="{DCEE7DF5-51D3-4897-AB44-986A64AA68FA}" sibTransId="{99FC6648-3DF6-40DF-81FD-38FA2C143C7C}"/>
    <dgm:cxn modelId="{1CA6128A-3E2F-4BCD-9A8C-28D8542CD2A1}" type="presOf" srcId="{87E0521F-7776-402D-AA8D-ECDA0AA94EC3}" destId="{16553180-59A9-4EEB-96D2-3B747BD78EB0}" srcOrd="0" destOrd="0" presId="urn:microsoft.com/office/officeart/2005/8/layout/matrix1"/>
    <dgm:cxn modelId="{84595D52-B746-4E04-BAF8-057C23EF8881}" type="presOf" srcId="{3A13DCEE-755E-4463-8060-DEA7A0C5680E}" destId="{CDD45B50-C9AD-428D-954A-05F05FB483EF}" srcOrd="0" destOrd="0" presId="urn:microsoft.com/office/officeart/2005/8/layout/matrix1"/>
    <dgm:cxn modelId="{A5A35CE1-11EB-4469-BFB6-D16292E2CF57}" type="presOf" srcId="{F6274C30-E0D8-46A9-B932-3DDE23D66028}" destId="{368F637F-65CF-4944-A215-2ED103A93C0F}" srcOrd="0" destOrd="0" presId="urn:microsoft.com/office/officeart/2005/8/layout/matrix1"/>
    <dgm:cxn modelId="{9EECD670-CE14-4D2B-AA18-21AFEA46FC7F}" type="presOf" srcId="{26B7D315-EF64-4714-9C4E-A29EC243277F}" destId="{83DE2C1D-939A-41AC-9C1E-DF3459671145}" srcOrd="0" destOrd="0" presId="urn:microsoft.com/office/officeart/2005/8/layout/matrix1"/>
    <dgm:cxn modelId="{FDD85810-D5CA-4B05-8645-68939AF5B16C}" type="presOf" srcId="{F6274C30-E0D8-46A9-B932-3DDE23D66028}" destId="{045F0E2E-328E-4D89-A265-1F18DA49E531}" srcOrd="1" destOrd="0" presId="urn:microsoft.com/office/officeart/2005/8/layout/matrix1"/>
    <dgm:cxn modelId="{D3029EBE-88E8-4188-9AAB-0B7D6FD3BC99}" srcId="{8DDCDB19-D0E4-4E3B-9D56-54D03C9BB836}" destId="{F6274C30-E0D8-46A9-B932-3DDE23D66028}" srcOrd="0" destOrd="0" parTransId="{DBF78245-CB9F-44E5-B5E8-B7205DC51D64}" sibTransId="{3EB58F8A-3035-44B9-BCF8-41F21CAE271C}"/>
    <dgm:cxn modelId="{6CA7CDC2-47D4-4A19-9871-91448581D6AC}" srcId="{8DDCDB19-D0E4-4E3B-9D56-54D03C9BB836}" destId="{B47EBED1-FD5C-42B4-B643-95A1FB1BC649}" srcOrd="2" destOrd="0" parTransId="{286CB5A8-EB52-4F68-B28A-B5A21FF5952D}" sibTransId="{EC709770-BE8E-46D2-AE2D-B9447124B76B}"/>
    <dgm:cxn modelId="{59F5B1B8-17CF-41CF-A0B7-0A49921188F9}" type="presOf" srcId="{87E0521F-7776-402D-AA8D-ECDA0AA94EC3}" destId="{C145FC73-F35E-4F80-BD6E-6B7EA568A5A8}" srcOrd="1" destOrd="0" presId="urn:microsoft.com/office/officeart/2005/8/layout/matrix1"/>
    <dgm:cxn modelId="{FF0B676E-12FF-4C1B-B08F-1BFB892DB418}" srcId="{8DDCDB19-D0E4-4E3B-9D56-54D03C9BB836}" destId="{87E0521F-7776-402D-AA8D-ECDA0AA94EC3}" srcOrd="3" destOrd="0" parTransId="{801944AB-7F12-437E-AFB3-E9C1CD71DA66}" sibTransId="{86BE5691-5DAA-4617-9496-6412752EB71A}"/>
    <dgm:cxn modelId="{1299A44A-B00B-4E84-91E6-76902D657507}" type="presParOf" srcId="{83DE2C1D-939A-41AC-9C1E-DF3459671145}" destId="{04795FA9-5232-4DE1-904A-E2D5C01606B7}" srcOrd="0" destOrd="0" presId="urn:microsoft.com/office/officeart/2005/8/layout/matrix1"/>
    <dgm:cxn modelId="{E3BC4D0C-3000-42A9-A773-589B80512268}" type="presParOf" srcId="{04795FA9-5232-4DE1-904A-E2D5C01606B7}" destId="{368F637F-65CF-4944-A215-2ED103A93C0F}" srcOrd="0" destOrd="0" presId="urn:microsoft.com/office/officeart/2005/8/layout/matrix1"/>
    <dgm:cxn modelId="{9D9F7C6D-8E59-4AA0-A6EA-B0F707A7E422}" type="presParOf" srcId="{04795FA9-5232-4DE1-904A-E2D5C01606B7}" destId="{045F0E2E-328E-4D89-A265-1F18DA49E531}" srcOrd="1" destOrd="0" presId="urn:microsoft.com/office/officeart/2005/8/layout/matrix1"/>
    <dgm:cxn modelId="{056D599D-8033-4084-A859-920C8BA572FF}" type="presParOf" srcId="{04795FA9-5232-4DE1-904A-E2D5C01606B7}" destId="{CDD45B50-C9AD-428D-954A-05F05FB483EF}" srcOrd="2" destOrd="0" presId="urn:microsoft.com/office/officeart/2005/8/layout/matrix1"/>
    <dgm:cxn modelId="{26CB230B-9C48-4620-88C7-699043E79E6F}" type="presParOf" srcId="{04795FA9-5232-4DE1-904A-E2D5C01606B7}" destId="{FFA6020D-9552-40C0-8B7D-27E34642303A}" srcOrd="3" destOrd="0" presId="urn:microsoft.com/office/officeart/2005/8/layout/matrix1"/>
    <dgm:cxn modelId="{80A00AF1-7627-493F-9651-AB87EAF078CB}" type="presParOf" srcId="{04795FA9-5232-4DE1-904A-E2D5C01606B7}" destId="{8A6DB21E-EE2B-4DB6-9E36-1839829E49AE}" srcOrd="4" destOrd="0" presId="urn:microsoft.com/office/officeart/2005/8/layout/matrix1"/>
    <dgm:cxn modelId="{8F597095-7F10-4EC0-A078-8EF7152073C8}" type="presParOf" srcId="{04795FA9-5232-4DE1-904A-E2D5C01606B7}" destId="{9385CE59-35DC-4AFD-9C7C-476297A6F775}" srcOrd="5" destOrd="0" presId="urn:microsoft.com/office/officeart/2005/8/layout/matrix1"/>
    <dgm:cxn modelId="{61E3648F-CA72-456E-9B37-494BED2C7441}" type="presParOf" srcId="{04795FA9-5232-4DE1-904A-E2D5C01606B7}" destId="{16553180-59A9-4EEB-96D2-3B747BD78EB0}" srcOrd="6" destOrd="0" presId="urn:microsoft.com/office/officeart/2005/8/layout/matrix1"/>
    <dgm:cxn modelId="{A4AA6AD7-0A9C-4CE2-ABBF-7B58D269F4D3}" type="presParOf" srcId="{04795FA9-5232-4DE1-904A-E2D5C01606B7}" destId="{C145FC73-F35E-4F80-BD6E-6B7EA568A5A8}" srcOrd="7" destOrd="0" presId="urn:microsoft.com/office/officeart/2005/8/layout/matrix1"/>
    <dgm:cxn modelId="{D1480989-A07B-41A5-B9BA-05A8972B11EC}" type="presParOf" srcId="{83DE2C1D-939A-41AC-9C1E-DF3459671145}" destId="{328C09E2-6FA0-423B-A187-9FBEA523D9E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83C5C4-EB89-4C46-AA9F-D879B8D4005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SG"/>
        </a:p>
      </dgm:t>
    </dgm:pt>
    <dgm:pt modelId="{BFF268C0-757F-4447-88A9-40832CA9F417}">
      <dgm:prSet phldrT="[Text]"/>
      <dgm:spPr/>
      <dgm:t>
        <a:bodyPr/>
        <a:lstStyle/>
        <a:p>
          <a:r>
            <a:rPr lang="en-SG" dirty="0" smtClean="0"/>
            <a:t>Subsidies</a:t>
          </a:r>
          <a:br>
            <a:rPr lang="en-SG" dirty="0" smtClean="0"/>
          </a:br>
          <a:r>
            <a:rPr lang="en-SG" dirty="0" smtClean="0"/>
            <a:t>(up to 80% government subsidies at public healthcare institutions)</a:t>
          </a:r>
          <a:endParaRPr lang="en-SG" dirty="0"/>
        </a:p>
      </dgm:t>
    </dgm:pt>
    <dgm:pt modelId="{6DBB1B78-FE11-4D51-91B2-5B9E835A998D}" type="parTrans" cxnId="{C8062C16-E2B4-495F-A831-80C38BA396A2}">
      <dgm:prSet/>
      <dgm:spPr/>
      <dgm:t>
        <a:bodyPr/>
        <a:lstStyle/>
        <a:p>
          <a:endParaRPr lang="en-SG"/>
        </a:p>
      </dgm:t>
    </dgm:pt>
    <dgm:pt modelId="{20280E1E-FFD3-4D28-A1CC-B0E87E72E177}" type="sibTrans" cxnId="{C8062C16-E2B4-495F-A831-80C38BA396A2}">
      <dgm:prSet/>
      <dgm:spPr/>
      <dgm:t>
        <a:bodyPr/>
        <a:lstStyle/>
        <a:p>
          <a:endParaRPr lang="en-SG"/>
        </a:p>
      </dgm:t>
    </dgm:pt>
    <dgm:pt modelId="{7AF6F8DF-AFF4-494D-8A64-34C098ACEA1D}">
      <dgm:prSet phldrT="[Text]"/>
      <dgm:spPr/>
      <dgm:t>
        <a:bodyPr/>
        <a:lstStyle/>
        <a:p>
          <a:r>
            <a:rPr lang="en-SG" dirty="0" err="1" smtClean="0"/>
            <a:t>MediSave</a:t>
          </a:r>
          <a:endParaRPr lang="en-SG" dirty="0" smtClean="0"/>
        </a:p>
        <a:p>
          <a:r>
            <a:rPr lang="en-SG" dirty="0" smtClean="0"/>
            <a:t>(personal CPF for small healthcare bills)</a:t>
          </a:r>
          <a:endParaRPr lang="en-SG" dirty="0"/>
        </a:p>
      </dgm:t>
    </dgm:pt>
    <dgm:pt modelId="{C62DFB54-7320-4BD6-9098-9F4DCBB2D5D3}" type="parTrans" cxnId="{8DBB7CFD-10A1-4EDC-ACD0-A366F181B4BA}">
      <dgm:prSet/>
      <dgm:spPr/>
      <dgm:t>
        <a:bodyPr/>
        <a:lstStyle/>
        <a:p>
          <a:endParaRPr lang="en-SG"/>
        </a:p>
      </dgm:t>
    </dgm:pt>
    <dgm:pt modelId="{C92F5F91-3564-4CC5-8FB2-6DBDC1D7C3DB}" type="sibTrans" cxnId="{8DBB7CFD-10A1-4EDC-ACD0-A366F181B4BA}">
      <dgm:prSet/>
      <dgm:spPr/>
      <dgm:t>
        <a:bodyPr/>
        <a:lstStyle/>
        <a:p>
          <a:endParaRPr lang="en-SG"/>
        </a:p>
      </dgm:t>
    </dgm:pt>
    <dgm:pt modelId="{FB721FC1-AA5C-4E59-835A-3EE7FF9FA3EE}">
      <dgm:prSet phldrT="[Text]"/>
      <dgm:spPr/>
      <dgm:t>
        <a:bodyPr/>
        <a:lstStyle/>
        <a:p>
          <a:r>
            <a:rPr lang="en-SG" dirty="0" smtClean="0"/>
            <a:t>MediShield Life</a:t>
          </a:r>
        </a:p>
        <a:p>
          <a:r>
            <a:rPr lang="en-SG" dirty="0" smtClean="0"/>
            <a:t>(personal CPF insurance for larger healthcare bills)</a:t>
          </a:r>
        </a:p>
      </dgm:t>
    </dgm:pt>
    <dgm:pt modelId="{8AE29368-FD7D-41E6-BF33-C2917FF6C275}" type="parTrans" cxnId="{70AF696F-1A30-417E-AE42-CAB486321F5B}">
      <dgm:prSet/>
      <dgm:spPr/>
      <dgm:t>
        <a:bodyPr/>
        <a:lstStyle/>
        <a:p>
          <a:endParaRPr lang="en-SG"/>
        </a:p>
      </dgm:t>
    </dgm:pt>
    <dgm:pt modelId="{393085B4-64F0-412C-9076-A89689038F4C}" type="sibTrans" cxnId="{70AF696F-1A30-417E-AE42-CAB486321F5B}">
      <dgm:prSet/>
      <dgm:spPr/>
      <dgm:t>
        <a:bodyPr/>
        <a:lstStyle/>
        <a:p>
          <a:endParaRPr lang="en-SG"/>
        </a:p>
      </dgm:t>
    </dgm:pt>
    <dgm:pt modelId="{020B4ACA-5415-4EA7-BB0B-442071133C68}">
      <dgm:prSet phldrT="[Text]"/>
      <dgm:spPr/>
      <dgm:t>
        <a:bodyPr/>
        <a:lstStyle/>
        <a:p>
          <a:r>
            <a:rPr lang="en-SG" dirty="0" err="1" smtClean="0"/>
            <a:t>MediFund</a:t>
          </a:r>
          <a:endParaRPr lang="en-SG" dirty="0" smtClean="0"/>
        </a:p>
        <a:p>
          <a:r>
            <a:rPr lang="en-SG" dirty="0" smtClean="0"/>
            <a:t>(safety net for needy Singaporeans)</a:t>
          </a:r>
        </a:p>
      </dgm:t>
    </dgm:pt>
    <dgm:pt modelId="{60204018-179F-4502-92C0-14BEA11F4AD4}" type="parTrans" cxnId="{121216F2-E0AD-4629-B9AE-A8BED8F6052B}">
      <dgm:prSet/>
      <dgm:spPr/>
      <dgm:t>
        <a:bodyPr/>
        <a:lstStyle/>
        <a:p>
          <a:endParaRPr lang="en-SG"/>
        </a:p>
      </dgm:t>
    </dgm:pt>
    <dgm:pt modelId="{3FE3DFB5-8F2A-45A4-89F8-0C0A5209272D}" type="sibTrans" cxnId="{121216F2-E0AD-4629-B9AE-A8BED8F6052B}">
      <dgm:prSet/>
      <dgm:spPr/>
      <dgm:t>
        <a:bodyPr/>
        <a:lstStyle/>
        <a:p>
          <a:endParaRPr lang="en-SG"/>
        </a:p>
      </dgm:t>
    </dgm:pt>
    <dgm:pt modelId="{030472F4-CC63-43FE-BDF4-B9C6477B4189}">
      <dgm:prSet phldrT="[Text]"/>
      <dgm:spPr/>
      <dgm:t>
        <a:bodyPr/>
        <a:lstStyle/>
        <a:p>
          <a:r>
            <a:rPr lang="en-SG" dirty="0" smtClean="0"/>
            <a:t>Personal</a:t>
          </a:r>
        </a:p>
        <a:p>
          <a:r>
            <a:rPr lang="en-SG" dirty="0" smtClean="0"/>
            <a:t>(out-of-pocket &amp; personal insurance)</a:t>
          </a:r>
          <a:endParaRPr lang="en-SG" dirty="0"/>
        </a:p>
      </dgm:t>
    </dgm:pt>
    <dgm:pt modelId="{1523F7B9-2B88-4240-84A5-8D7B8CAB5F15}" type="parTrans" cxnId="{1835D99C-BD56-4D2D-9AA5-DAADB5EAAC17}">
      <dgm:prSet/>
      <dgm:spPr/>
      <dgm:t>
        <a:bodyPr/>
        <a:lstStyle/>
        <a:p>
          <a:endParaRPr lang="en-SG"/>
        </a:p>
      </dgm:t>
    </dgm:pt>
    <dgm:pt modelId="{2521EB77-BF15-4C49-9D3B-2C471BCFC88A}" type="sibTrans" cxnId="{1835D99C-BD56-4D2D-9AA5-DAADB5EAAC17}">
      <dgm:prSet/>
      <dgm:spPr/>
      <dgm:t>
        <a:bodyPr/>
        <a:lstStyle/>
        <a:p>
          <a:endParaRPr lang="en-SG"/>
        </a:p>
      </dgm:t>
    </dgm:pt>
    <dgm:pt modelId="{E8978CFD-658C-42C3-8928-999E9F4BEB15}" type="pres">
      <dgm:prSet presAssocID="{0883C5C4-EB89-4C46-AA9F-D879B8D4005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SG"/>
        </a:p>
      </dgm:t>
    </dgm:pt>
    <dgm:pt modelId="{0D698D7D-9F3D-49BC-8D64-83CEE12DA63D}" type="pres">
      <dgm:prSet presAssocID="{030472F4-CC63-43FE-BDF4-B9C6477B4189}" presName="composite" presStyleCnt="0"/>
      <dgm:spPr/>
    </dgm:pt>
    <dgm:pt modelId="{CA915CCF-F936-4DB1-98D9-BD6205DAE6CB}" type="pres">
      <dgm:prSet presAssocID="{030472F4-CC63-43FE-BDF4-B9C6477B4189}" presName="LShape" presStyleLbl="alignNode1" presStyleIdx="0" presStyleCnt="9"/>
      <dgm:spPr/>
    </dgm:pt>
    <dgm:pt modelId="{06FA461E-D612-4F5E-9865-58F99CF57647}" type="pres">
      <dgm:prSet presAssocID="{030472F4-CC63-43FE-BDF4-B9C6477B4189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3CC0E10-4E71-40F0-A22F-BA9FEA3FCA5B}" type="pres">
      <dgm:prSet presAssocID="{030472F4-CC63-43FE-BDF4-B9C6477B4189}" presName="Triangle" presStyleLbl="alignNode1" presStyleIdx="1" presStyleCnt="9"/>
      <dgm:spPr/>
    </dgm:pt>
    <dgm:pt modelId="{FE419B23-8A5C-484C-8D6C-77C421781B7A}" type="pres">
      <dgm:prSet presAssocID="{2521EB77-BF15-4C49-9D3B-2C471BCFC88A}" presName="sibTrans" presStyleCnt="0"/>
      <dgm:spPr/>
    </dgm:pt>
    <dgm:pt modelId="{691F7517-9F8E-4448-AFF6-962BDFA86E37}" type="pres">
      <dgm:prSet presAssocID="{2521EB77-BF15-4C49-9D3B-2C471BCFC88A}" presName="space" presStyleCnt="0"/>
      <dgm:spPr/>
    </dgm:pt>
    <dgm:pt modelId="{72EAF185-420E-4299-9003-5E7433DFC5D7}" type="pres">
      <dgm:prSet presAssocID="{BFF268C0-757F-4447-88A9-40832CA9F417}" presName="composite" presStyleCnt="0"/>
      <dgm:spPr/>
    </dgm:pt>
    <dgm:pt modelId="{5AB9B6EB-DE3C-4722-AA24-2574FB4383C1}" type="pres">
      <dgm:prSet presAssocID="{BFF268C0-757F-4447-88A9-40832CA9F417}" presName="LShape" presStyleLbl="alignNode1" presStyleIdx="2" presStyleCnt="9"/>
      <dgm:spPr/>
    </dgm:pt>
    <dgm:pt modelId="{B551A1B7-10FF-4644-A205-48F803BDCCA9}" type="pres">
      <dgm:prSet presAssocID="{BFF268C0-757F-4447-88A9-40832CA9F417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B4078D2-C3AE-4E79-8E9A-E0432412E819}" type="pres">
      <dgm:prSet presAssocID="{BFF268C0-757F-4447-88A9-40832CA9F417}" presName="Triangle" presStyleLbl="alignNode1" presStyleIdx="3" presStyleCnt="9"/>
      <dgm:spPr/>
    </dgm:pt>
    <dgm:pt modelId="{8279DCE9-A6F0-42DB-87D7-82975DBDBE3B}" type="pres">
      <dgm:prSet presAssocID="{20280E1E-FFD3-4D28-A1CC-B0E87E72E177}" presName="sibTrans" presStyleCnt="0"/>
      <dgm:spPr/>
    </dgm:pt>
    <dgm:pt modelId="{9EE6A160-D20C-452B-B2EA-43BF6E31944C}" type="pres">
      <dgm:prSet presAssocID="{20280E1E-FFD3-4D28-A1CC-B0E87E72E177}" presName="space" presStyleCnt="0"/>
      <dgm:spPr/>
    </dgm:pt>
    <dgm:pt modelId="{67A4F454-2873-4487-8EFE-C1FC60605199}" type="pres">
      <dgm:prSet presAssocID="{7AF6F8DF-AFF4-494D-8A64-34C098ACEA1D}" presName="composite" presStyleCnt="0"/>
      <dgm:spPr/>
    </dgm:pt>
    <dgm:pt modelId="{ED247B2F-6FAF-40B5-93FD-A7A97A8DF15B}" type="pres">
      <dgm:prSet presAssocID="{7AF6F8DF-AFF4-494D-8A64-34C098ACEA1D}" presName="LShape" presStyleLbl="alignNode1" presStyleIdx="4" presStyleCnt="9"/>
      <dgm:spPr/>
    </dgm:pt>
    <dgm:pt modelId="{18517AD2-96D6-4331-9FEA-95E27D5F20FC}" type="pres">
      <dgm:prSet presAssocID="{7AF6F8DF-AFF4-494D-8A64-34C098ACEA1D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D47EDD6-1F44-41F7-80E7-05827EFE0125}" type="pres">
      <dgm:prSet presAssocID="{7AF6F8DF-AFF4-494D-8A64-34C098ACEA1D}" presName="Triangle" presStyleLbl="alignNode1" presStyleIdx="5" presStyleCnt="9"/>
      <dgm:spPr/>
    </dgm:pt>
    <dgm:pt modelId="{0D7303FE-8E45-49C0-9172-8ABD7DACD039}" type="pres">
      <dgm:prSet presAssocID="{C92F5F91-3564-4CC5-8FB2-6DBDC1D7C3DB}" presName="sibTrans" presStyleCnt="0"/>
      <dgm:spPr/>
    </dgm:pt>
    <dgm:pt modelId="{5EDC0070-6521-477F-A91D-5C3F92EF3816}" type="pres">
      <dgm:prSet presAssocID="{C92F5F91-3564-4CC5-8FB2-6DBDC1D7C3DB}" presName="space" presStyleCnt="0"/>
      <dgm:spPr/>
    </dgm:pt>
    <dgm:pt modelId="{66D3583F-254F-40EC-8ED2-93EEA06DA67A}" type="pres">
      <dgm:prSet presAssocID="{FB721FC1-AA5C-4E59-835A-3EE7FF9FA3EE}" presName="composite" presStyleCnt="0"/>
      <dgm:spPr/>
    </dgm:pt>
    <dgm:pt modelId="{5C76C8CF-9593-4462-82B2-D5AC68F0048D}" type="pres">
      <dgm:prSet presAssocID="{FB721FC1-AA5C-4E59-835A-3EE7FF9FA3EE}" presName="LShape" presStyleLbl="alignNode1" presStyleIdx="6" presStyleCnt="9"/>
      <dgm:spPr/>
    </dgm:pt>
    <dgm:pt modelId="{63862C41-1EA5-40AD-B2D4-895AB22DD000}" type="pres">
      <dgm:prSet presAssocID="{FB721FC1-AA5C-4E59-835A-3EE7FF9FA3E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1CBFFCD-EE8F-4DF1-86D7-EF57B3D8DC78}" type="pres">
      <dgm:prSet presAssocID="{FB721FC1-AA5C-4E59-835A-3EE7FF9FA3EE}" presName="Triangle" presStyleLbl="alignNode1" presStyleIdx="7" presStyleCnt="9"/>
      <dgm:spPr/>
    </dgm:pt>
    <dgm:pt modelId="{B4EB1600-1760-45AB-B1DF-1D77C10B68C3}" type="pres">
      <dgm:prSet presAssocID="{393085B4-64F0-412C-9076-A89689038F4C}" presName="sibTrans" presStyleCnt="0"/>
      <dgm:spPr/>
    </dgm:pt>
    <dgm:pt modelId="{83D95293-CAC4-40AE-A00A-E4725DFA3588}" type="pres">
      <dgm:prSet presAssocID="{393085B4-64F0-412C-9076-A89689038F4C}" presName="space" presStyleCnt="0"/>
      <dgm:spPr/>
    </dgm:pt>
    <dgm:pt modelId="{65DFB05B-C67B-4064-9D56-F99219FB8EFC}" type="pres">
      <dgm:prSet presAssocID="{020B4ACA-5415-4EA7-BB0B-442071133C68}" presName="composite" presStyleCnt="0"/>
      <dgm:spPr/>
    </dgm:pt>
    <dgm:pt modelId="{369C10C6-4A67-4673-9FC7-0A3B61003C3F}" type="pres">
      <dgm:prSet presAssocID="{020B4ACA-5415-4EA7-BB0B-442071133C68}" presName="LShape" presStyleLbl="alignNode1" presStyleIdx="8" presStyleCnt="9"/>
      <dgm:spPr/>
    </dgm:pt>
    <dgm:pt modelId="{2E2E1E6E-EFF7-4F94-8A50-F90FBA57A230}" type="pres">
      <dgm:prSet presAssocID="{020B4ACA-5415-4EA7-BB0B-442071133C6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70AF696F-1A30-417E-AE42-CAB486321F5B}" srcId="{0883C5C4-EB89-4C46-AA9F-D879B8D4005C}" destId="{FB721FC1-AA5C-4E59-835A-3EE7FF9FA3EE}" srcOrd="3" destOrd="0" parTransId="{8AE29368-FD7D-41E6-BF33-C2917FF6C275}" sibTransId="{393085B4-64F0-412C-9076-A89689038F4C}"/>
    <dgm:cxn modelId="{121216F2-E0AD-4629-B9AE-A8BED8F6052B}" srcId="{0883C5C4-EB89-4C46-AA9F-D879B8D4005C}" destId="{020B4ACA-5415-4EA7-BB0B-442071133C68}" srcOrd="4" destOrd="0" parTransId="{60204018-179F-4502-92C0-14BEA11F4AD4}" sibTransId="{3FE3DFB5-8F2A-45A4-89F8-0C0A5209272D}"/>
    <dgm:cxn modelId="{D56F58EF-4086-44D6-9040-46C4F3DEB73F}" type="presOf" srcId="{FB721FC1-AA5C-4E59-835A-3EE7FF9FA3EE}" destId="{63862C41-1EA5-40AD-B2D4-895AB22DD000}" srcOrd="0" destOrd="0" presId="urn:microsoft.com/office/officeart/2009/3/layout/StepUpProcess"/>
    <dgm:cxn modelId="{0C53C38C-7CED-487E-9337-FE935E1F1D84}" type="presOf" srcId="{BFF268C0-757F-4447-88A9-40832CA9F417}" destId="{B551A1B7-10FF-4644-A205-48F803BDCCA9}" srcOrd="0" destOrd="0" presId="urn:microsoft.com/office/officeart/2009/3/layout/StepUpProcess"/>
    <dgm:cxn modelId="{1835D99C-BD56-4D2D-9AA5-DAADB5EAAC17}" srcId="{0883C5C4-EB89-4C46-AA9F-D879B8D4005C}" destId="{030472F4-CC63-43FE-BDF4-B9C6477B4189}" srcOrd="0" destOrd="0" parTransId="{1523F7B9-2B88-4240-84A5-8D7B8CAB5F15}" sibTransId="{2521EB77-BF15-4C49-9D3B-2C471BCFC88A}"/>
    <dgm:cxn modelId="{2CBFE72C-03AD-4B1F-B7CE-67FA3EB1F8E7}" type="presOf" srcId="{0883C5C4-EB89-4C46-AA9F-D879B8D4005C}" destId="{E8978CFD-658C-42C3-8928-999E9F4BEB15}" srcOrd="0" destOrd="0" presId="urn:microsoft.com/office/officeart/2009/3/layout/StepUpProcess"/>
    <dgm:cxn modelId="{80BF6C6D-74BD-4FC7-994B-ED4E66DB0E0A}" type="presOf" srcId="{020B4ACA-5415-4EA7-BB0B-442071133C68}" destId="{2E2E1E6E-EFF7-4F94-8A50-F90FBA57A230}" srcOrd="0" destOrd="0" presId="urn:microsoft.com/office/officeart/2009/3/layout/StepUpProcess"/>
    <dgm:cxn modelId="{C8062C16-E2B4-495F-A831-80C38BA396A2}" srcId="{0883C5C4-EB89-4C46-AA9F-D879B8D4005C}" destId="{BFF268C0-757F-4447-88A9-40832CA9F417}" srcOrd="1" destOrd="0" parTransId="{6DBB1B78-FE11-4D51-91B2-5B9E835A998D}" sibTransId="{20280E1E-FFD3-4D28-A1CC-B0E87E72E177}"/>
    <dgm:cxn modelId="{357E9468-6679-440E-9DCA-67F211D6D3E3}" type="presOf" srcId="{7AF6F8DF-AFF4-494D-8A64-34C098ACEA1D}" destId="{18517AD2-96D6-4331-9FEA-95E27D5F20FC}" srcOrd="0" destOrd="0" presId="urn:microsoft.com/office/officeart/2009/3/layout/StepUpProcess"/>
    <dgm:cxn modelId="{8DBB7CFD-10A1-4EDC-ACD0-A366F181B4BA}" srcId="{0883C5C4-EB89-4C46-AA9F-D879B8D4005C}" destId="{7AF6F8DF-AFF4-494D-8A64-34C098ACEA1D}" srcOrd="2" destOrd="0" parTransId="{C62DFB54-7320-4BD6-9098-9F4DCBB2D5D3}" sibTransId="{C92F5F91-3564-4CC5-8FB2-6DBDC1D7C3DB}"/>
    <dgm:cxn modelId="{98E6E6C5-33C5-49E6-963F-1622D098AEB9}" type="presOf" srcId="{030472F4-CC63-43FE-BDF4-B9C6477B4189}" destId="{06FA461E-D612-4F5E-9865-58F99CF57647}" srcOrd="0" destOrd="0" presId="urn:microsoft.com/office/officeart/2009/3/layout/StepUpProcess"/>
    <dgm:cxn modelId="{6A17D05B-A40D-4DA8-AA0D-4E328568E77F}" type="presParOf" srcId="{E8978CFD-658C-42C3-8928-999E9F4BEB15}" destId="{0D698D7D-9F3D-49BC-8D64-83CEE12DA63D}" srcOrd="0" destOrd="0" presId="urn:microsoft.com/office/officeart/2009/3/layout/StepUpProcess"/>
    <dgm:cxn modelId="{03A89FE0-581B-4E14-B540-E27B75A3EF70}" type="presParOf" srcId="{0D698D7D-9F3D-49BC-8D64-83CEE12DA63D}" destId="{CA915CCF-F936-4DB1-98D9-BD6205DAE6CB}" srcOrd="0" destOrd="0" presId="urn:microsoft.com/office/officeart/2009/3/layout/StepUpProcess"/>
    <dgm:cxn modelId="{8DA188E5-C7B4-496D-8812-E16EE1CC1483}" type="presParOf" srcId="{0D698D7D-9F3D-49BC-8D64-83CEE12DA63D}" destId="{06FA461E-D612-4F5E-9865-58F99CF57647}" srcOrd="1" destOrd="0" presId="urn:microsoft.com/office/officeart/2009/3/layout/StepUpProcess"/>
    <dgm:cxn modelId="{17ED1B47-85CD-48EA-99ED-E03376DEFA95}" type="presParOf" srcId="{0D698D7D-9F3D-49BC-8D64-83CEE12DA63D}" destId="{F3CC0E10-4E71-40F0-A22F-BA9FEA3FCA5B}" srcOrd="2" destOrd="0" presId="urn:microsoft.com/office/officeart/2009/3/layout/StepUpProcess"/>
    <dgm:cxn modelId="{F7B3C3A6-CFC4-4A6B-B3D3-9E43E587E55C}" type="presParOf" srcId="{E8978CFD-658C-42C3-8928-999E9F4BEB15}" destId="{FE419B23-8A5C-484C-8D6C-77C421781B7A}" srcOrd="1" destOrd="0" presId="urn:microsoft.com/office/officeart/2009/3/layout/StepUpProcess"/>
    <dgm:cxn modelId="{907CE947-C737-4238-9C8C-5ADB004175FA}" type="presParOf" srcId="{FE419B23-8A5C-484C-8D6C-77C421781B7A}" destId="{691F7517-9F8E-4448-AFF6-962BDFA86E37}" srcOrd="0" destOrd="0" presId="urn:microsoft.com/office/officeart/2009/3/layout/StepUpProcess"/>
    <dgm:cxn modelId="{BBC74D76-648A-43DF-88BF-02C767387292}" type="presParOf" srcId="{E8978CFD-658C-42C3-8928-999E9F4BEB15}" destId="{72EAF185-420E-4299-9003-5E7433DFC5D7}" srcOrd="2" destOrd="0" presId="urn:microsoft.com/office/officeart/2009/3/layout/StepUpProcess"/>
    <dgm:cxn modelId="{262CC083-E84B-4DCC-A899-7338FF3369FF}" type="presParOf" srcId="{72EAF185-420E-4299-9003-5E7433DFC5D7}" destId="{5AB9B6EB-DE3C-4722-AA24-2574FB4383C1}" srcOrd="0" destOrd="0" presId="urn:microsoft.com/office/officeart/2009/3/layout/StepUpProcess"/>
    <dgm:cxn modelId="{E3FC1AB8-6CE6-4510-AE1A-EB8902F81752}" type="presParOf" srcId="{72EAF185-420E-4299-9003-5E7433DFC5D7}" destId="{B551A1B7-10FF-4644-A205-48F803BDCCA9}" srcOrd="1" destOrd="0" presId="urn:microsoft.com/office/officeart/2009/3/layout/StepUpProcess"/>
    <dgm:cxn modelId="{61095B08-2B6C-4410-9D43-01D2A4095F10}" type="presParOf" srcId="{72EAF185-420E-4299-9003-5E7433DFC5D7}" destId="{9B4078D2-C3AE-4E79-8E9A-E0432412E819}" srcOrd="2" destOrd="0" presId="urn:microsoft.com/office/officeart/2009/3/layout/StepUpProcess"/>
    <dgm:cxn modelId="{EF0C8D5B-4598-41D0-88D9-239BD6B29D1A}" type="presParOf" srcId="{E8978CFD-658C-42C3-8928-999E9F4BEB15}" destId="{8279DCE9-A6F0-42DB-87D7-82975DBDBE3B}" srcOrd="3" destOrd="0" presId="urn:microsoft.com/office/officeart/2009/3/layout/StepUpProcess"/>
    <dgm:cxn modelId="{82508636-9621-4F4B-8B3D-43C7706B2069}" type="presParOf" srcId="{8279DCE9-A6F0-42DB-87D7-82975DBDBE3B}" destId="{9EE6A160-D20C-452B-B2EA-43BF6E31944C}" srcOrd="0" destOrd="0" presId="urn:microsoft.com/office/officeart/2009/3/layout/StepUpProcess"/>
    <dgm:cxn modelId="{1A441304-6B5D-4D81-A8BE-2A9F71C9E0F7}" type="presParOf" srcId="{E8978CFD-658C-42C3-8928-999E9F4BEB15}" destId="{67A4F454-2873-4487-8EFE-C1FC60605199}" srcOrd="4" destOrd="0" presId="urn:microsoft.com/office/officeart/2009/3/layout/StepUpProcess"/>
    <dgm:cxn modelId="{34541CB5-EE69-46DA-95CA-E6974B892BA1}" type="presParOf" srcId="{67A4F454-2873-4487-8EFE-C1FC60605199}" destId="{ED247B2F-6FAF-40B5-93FD-A7A97A8DF15B}" srcOrd="0" destOrd="0" presId="urn:microsoft.com/office/officeart/2009/3/layout/StepUpProcess"/>
    <dgm:cxn modelId="{71AFAAE8-5E24-4CF7-846F-2EBB26AF6F6B}" type="presParOf" srcId="{67A4F454-2873-4487-8EFE-C1FC60605199}" destId="{18517AD2-96D6-4331-9FEA-95E27D5F20FC}" srcOrd="1" destOrd="0" presId="urn:microsoft.com/office/officeart/2009/3/layout/StepUpProcess"/>
    <dgm:cxn modelId="{CC684483-306E-4E31-996D-BD05A7FB9007}" type="presParOf" srcId="{67A4F454-2873-4487-8EFE-C1FC60605199}" destId="{1D47EDD6-1F44-41F7-80E7-05827EFE0125}" srcOrd="2" destOrd="0" presId="urn:microsoft.com/office/officeart/2009/3/layout/StepUpProcess"/>
    <dgm:cxn modelId="{7CC886AA-1998-48F7-BE6F-E18445D60902}" type="presParOf" srcId="{E8978CFD-658C-42C3-8928-999E9F4BEB15}" destId="{0D7303FE-8E45-49C0-9172-8ABD7DACD039}" srcOrd="5" destOrd="0" presId="urn:microsoft.com/office/officeart/2009/3/layout/StepUpProcess"/>
    <dgm:cxn modelId="{C3AADD8B-37E9-4C54-9463-C5187E353D33}" type="presParOf" srcId="{0D7303FE-8E45-49C0-9172-8ABD7DACD039}" destId="{5EDC0070-6521-477F-A91D-5C3F92EF3816}" srcOrd="0" destOrd="0" presId="urn:microsoft.com/office/officeart/2009/3/layout/StepUpProcess"/>
    <dgm:cxn modelId="{40207D82-AB91-4D2B-BF0F-C489C5CA2431}" type="presParOf" srcId="{E8978CFD-658C-42C3-8928-999E9F4BEB15}" destId="{66D3583F-254F-40EC-8ED2-93EEA06DA67A}" srcOrd="6" destOrd="0" presId="urn:microsoft.com/office/officeart/2009/3/layout/StepUpProcess"/>
    <dgm:cxn modelId="{820B25CB-8775-4C00-AA11-B35603BA966B}" type="presParOf" srcId="{66D3583F-254F-40EC-8ED2-93EEA06DA67A}" destId="{5C76C8CF-9593-4462-82B2-D5AC68F0048D}" srcOrd="0" destOrd="0" presId="urn:microsoft.com/office/officeart/2009/3/layout/StepUpProcess"/>
    <dgm:cxn modelId="{5B36D8BB-6FA1-489B-B4CC-2A5F482DC18D}" type="presParOf" srcId="{66D3583F-254F-40EC-8ED2-93EEA06DA67A}" destId="{63862C41-1EA5-40AD-B2D4-895AB22DD000}" srcOrd="1" destOrd="0" presId="urn:microsoft.com/office/officeart/2009/3/layout/StepUpProcess"/>
    <dgm:cxn modelId="{138D73FB-30DE-4D52-AF34-33E04F6175A4}" type="presParOf" srcId="{66D3583F-254F-40EC-8ED2-93EEA06DA67A}" destId="{11CBFFCD-EE8F-4DF1-86D7-EF57B3D8DC78}" srcOrd="2" destOrd="0" presId="urn:microsoft.com/office/officeart/2009/3/layout/StepUpProcess"/>
    <dgm:cxn modelId="{D05CE65F-7383-4FB5-AD5E-416080165462}" type="presParOf" srcId="{E8978CFD-658C-42C3-8928-999E9F4BEB15}" destId="{B4EB1600-1760-45AB-B1DF-1D77C10B68C3}" srcOrd="7" destOrd="0" presId="urn:microsoft.com/office/officeart/2009/3/layout/StepUpProcess"/>
    <dgm:cxn modelId="{CFB4EA92-DBB6-440B-93C3-2B863B1A33E4}" type="presParOf" srcId="{B4EB1600-1760-45AB-B1DF-1D77C10B68C3}" destId="{83D95293-CAC4-40AE-A00A-E4725DFA3588}" srcOrd="0" destOrd="0" presId="urn:microsoft.com/office/officeart/2009/3/layout/StepUpProcess"/>
    <dgm:cxn modelId="{D7E5031F-44F6-4787-BB1C-F514B9DE58F3}" type="presParOf" srcId="{E8978CFD-658C-42C3-8928-999E9F4BEB15}" destId="{65DFB05B-C67B-4064-9D56-F99219FB8EFC}" srcOrd="8" destOrd="0" presId="urn:microsoft.com/office/officeart/2009/3/layout/StepUpProcess"/>
    <dgm:cxn modelId="{AB9F4023-E344-4A44-8D48-7C60A1F939CE}" type="presParOf" srcId="{65DFB05B-C67B-4064-9D56-F99219FB8EFC}" destId="{369C10C6-4A67-4673-9FC7-0A3B61003C3F}" srcOrd="0" destOrd="0" presId="urn:microsoft.com/office/officeart/2009/3/layout/StepUpProcess"/>
    <dgm:cxn modelId="{2BE6EAEE-CE22-4116-A02D-08EF8487E61C}" type="presParOf" srcId="{65DFB05B-C67B-4064-9D56-F99219FB8EFC}" destId="{2E2E1E6E-EFF7-4F94-8A50-F90FBA57A23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83C5C4-EB89-4C46-AA9F-D879B8D4005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SG"/>
        </a:p>
      </dgm:t>
    </dgm:pt>
    <dgm:pt modelId="{BFF268C0-757F-4447-88A9-40832CA9F417}">
      <dgm:prSet phldrT="[Text]"/>
      <dgm:spPr/>
      <dgm:t>
        <a:bodyPr/>
        <a:lstStyle/>
        <a:p>
          <a:r>
            <a:rPr lang="en-SG" dirty="0" smtClean="0"/>
            <a:t>Subsidies</a:t>
          </a:r>
          <a:br>
            <a:rPr lang="en-SG" dirty="0" smtClean="0"/>
          </a:br>
          <a:r>
            <a:rPr lang="en-SG" dirty="0" smtClean="0"/>
            <a:t>(up to 80%)</a:t>
          </a:r>
          <a:endParaRPr lang="en-SG" dirty="0"/>
        </a:p>
      </dgm:t>
    </dgm:pt>
    <dgm:pt modelId="{6DBB1B78-FE11-4D51-91B2-5B9E835A998D}" type="parTrans" cxnId="{C8062C16-E2B4-495F-A831-80C38BA396A2}">
      <dgm:prSet/>
      <dgm:spPr/>
      <dgm:t>
        <a:bodyPr/>
        <a:lstStyle/>
        <a:p>
          <a:endParaRPr lang="en-SG"/>
        </a:p>
      </dgm:t>
    </dgm:pt>
    <dgm:pt modelId="{20280E1E-FFD3-4D28-A1CC-B0E87E72E177}" type="sibTrans" cxnId="{C8062C16-E2B4-495F-A831-80C38BA396A2}">
      <dgm:prSet/>
      <dgm:spPr/>
      <dgm:t>
        <a:bodyPr/>
        <a:lstStyle/>
        <a:p>
          <a:endParaRPr lang="en-SG"/>
        </a:p>
      </dgm:t>
    </dgm:pt>
    <dgm:pt modelId="{7AF6F8DF-AFF4-494D-8A64-34C098ACEA1D}">
      <dgm:prSet phldrT="[Text]"/>
      <dgm:spPr/>
      <dgm:t>
        <a:bodyPr/>
        <a:lstStyle/>
        <a:p>
          <a:r>
            <a:rPr lang="en-SG" dirty="0" smtClean="0"/>
            <a:t>Assistance Schemes</a:t>
          </a:r>
        </a:p>
        <a:p>
          <a:r>
            <a:rPr lang="en-SG" dirty="0" smtClean="0"/>
            <a:t>(government grants)</a:t>
          </a:r>
          <a:endParaRPr lang="en-SG" dirty="0"/>
        </a:p>
      </dgm:t>
    </dgm:pt>
    <dgm:pt modelId="{C62DFB54-7320-4BD6-9098-9F4DCBB2D5D3}" type="parTrans" cxnId="{8DBB7CFD-10A1-4EDC-ACD0-A366F181B4BA}">
      <dgm:prSet/>
      <dgm:spPr/>
      <dgm:t>
        <a:bodyPr/>
        <a:lstStyle/>
        <a:p>
          <a:endParaRPr lang="en-SG"/>
        </a:p>
      </dgm:t>
    </dgm:pt>
    <dgm:pt modelId="{C92F5F91-3564-4CC5-8FB2-6DBDC1D7C3DB}" type="sibTrans" cxnId="{8DBB7CFD-10A1-4EDC-ACD0-A366F181B4BA}">
      <dgm:prSet/>
      <dgm:spPr/>
      <dgm:t>
        <a:bodyPr/>
        <a:lstStyle/>
        <a:p>
          <a:endParaRPr lang="en-SG"/>
        </a:p>
      </dgm:t>
    </dgm:pt>
    <dgm:pt modelId="{FB721FC1-AA5C-4E59-835A-3EE7FF9FA3EE}">
      <dgm:prSet phldrT="[Text]"/>
      <dgm:spPr/>
      <dgm:t>
        <a:bodyPr/>
        <a:lstStyle/>
        <a:p>
          <a:r>
            <a:rPr lang="en-SG" dirty="0" err="1" smtClean="0"/>
            <a:t>ElderShield</a:t>
          </a:r>
          <a:endParaRPr lang="en-SG" dirty="0" smtClean="0"/>
        </a:p>
        <a:p>
          <a:r>
            <a:rPr lang="en-SG" dirty="0" smtClean="0"/>
            <a:t>(insurance for life)</a:t>
          </a:r>
        </a:p>
      </dgm:t>
    </dgm:pt>
    <dgm:pt modelId="{8AE29368-FD7D-41E6-BF33-C2917FF6C275}" type="parTrans" cxnId="{70AF696F-1A30-417E-AE42-CAB486321F5B}">
      <dgm:prSet/>
      <dgm:spPr/>
      <dgm:t>
        <a:bodyPr/>
        <a:lstStyle/>
        <a:p>
          <a:endParaRPr lang="en-SG"/>
        </a:p>
      </dgm:t>
    </dgm:pt>
    <dgm:pt modelId="{393085B4-64F0-412C-9076-A89689038F4C}" type="sibTrans" cxnId="{70AF696F-1A30-417E-AE42-CAB486321F5B}">
      <dgm:prSet/>
      <dgm:spPr/>
      <dgm:t>
        <a:bodyPr/>
        <a:lstStyle/>
        <a:p>
          <a:endParaRPr lang="en-SG"/>
        </a:p>
      </dgm:t>
    </dgm:pt>
    <dgm:pt modelId="{030472F4-CC63-43FE-BDF4-B9C6477B4189}">
      <dgm:prSet phldrT="[Text]"/>
      <dgm:spPr/>
      <dgm:t>
        <a:bodyPr/>
        <a:lstStyle/>
        <a:p>
          <a:r>
            <a:rPr lang="en-SG" dirty="0" smtClean="0"/>
            <a:t>Personal</a:t>
          </a:r>
        </a:p>
        <a:p>
          <a:r>
            <a:rPr lang="en-SG" dirty="0" smtClean="0"/>
            <a:t>(out-of-pocket &amp; personal insurance)</a:t>
          </a:r>
          <a:endParaRPr lang="en-SG" dirty="0"/>
        </a:p>
      </dgm:t>
    </dgm:pt>
    <dgm:pt modelId="{1523F7B9-2B88-4240-84A5-8D7B8CAB5F15}" type="parTrans" cxnId="{1835D99C-BD56-4D2D-9AA5-DAADB5EAAC17}">
      <dgm:prSet/>
      <dgm:spPr/>
      <dgm:t>
        <a:bodyPr/>
        <a:lstStyle/>
        <a:p>
          <a:endParaRPr lang="en-SG"/>
        </a:p>
      </dgm:t>
    </dgm:pt>
    <dgm:pt modelId="{2521EB77-BF15-4C49-9D3B-2C471BCFC88A}" type="sibTrans" cxnId="{1835D99C-BD56-4D2D-9AA5-DAADB5EAAC17}">
      <dgm:prSet/>
      <dgm:spPr/>
      <dgm:t>
        <a:bodyPr/>
        <a:lstStyle/>
        <a:p>
          <a:endParaRPr lang="en-SG"/>
        </a:p>
      </dgm:t>
    </dgm:pt>
    <dgm:pt modelId="{E8978CFD-658C-42C3-8928-999E9F4BEB15}" type="pres">
      <dgm:prSet presAssocID="{0883C5C4-EB89-4C46-AA9F-D879B8D4005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SG"/>
        </a:p>
      </dgm:t>
    </dgm:pt>
    <dgm:pt modelId="{0D698D7D-9F3D-49BC-8D64-83CEE12DA63D}" type="pres">
      <dgm:prSet presAssocID="{030472F4-CC63-43FE-BDF4-B9C6477B4189}" presName="composite" presStyleCnt="0"/>
      <dgm:spPr/>
    </dgm:pt>
    <dgm:pt modelId="{CA915CCF-F936-4DB1-98D9-BD6205DAE6CB}" type="pres">
      <dgm:prSet presAssocID="{030472F4-CC63-43FE-BDF4-B9C6477B4189}" presName="LShape" presStyleLbl="alignNode1" presStyleIdx="0" presStyleCnt="7"/>
      <dgm:spPr/>
    </dgm:pt>
    <dgm:pt modelId="{06FA461E-D612-4F5E-9865-58F99CF57647}" type="pres">
      <dgm:prSet presAssocID="{030472F4-CC63-43FE-BDF4-B9C6477B418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F3CC0E10-4E71-40F0-A22F-BA9FEA3FCA5B}" type="pres">
      <dgm:prSet presAssocID="{030472F4-CC63-43FE-BDF4-B9C6477B4189}" presName="Triangle" presStyleLbl="alignNode1" presStyleIdx="1" presStyleCnt="7"/>
      <dgm:spPr/>
    </dgm:pt>
    <dgm:pt modelId="{FE419B23-8A5C-484C-8D6C-77C421781B7A}" type="pres">
      <dgm:prSet presAssocID="{2521EB77-BF15-4C49-9D3B-2C471BCFC88A}" presName="sibTrans" presStyleCnt="0"/>
      <dgm:spPr/>
    </dgm:pt>
    <dgm:pt modelId="{691F7517-9F8E-4448-AFF6-962BDFA86E37}" type="pres">
      <dgm:prSet presAssocID="{2521EB77-BF15-4C49-9D3B-2C471BCFC88A}" presName="space" presStyleCnt="0"/>
      <dgm:spPr/>
    </dgm:pt>
    <dgm:pt modelId="{72EAF185-420E-4299-9003-5E7433DFC5D7}" type="pres">
      <dgm:prSet presAssocID="{BFF268C0-757F-4447-88A9-40832CA9F417}" presName="composite" presStyleCnt="0"/>
      <dgm:spPr/>
    </dgm:pt>
    <dgm:pt modelId="{5AB9B6EB-DE3C-4722-AA24-2574FB4383C1}" type="pres">
      <dgm:prSet presAssocID="{BFF268C0-757F-4447-88A9-40832CA9F417}" presName="LShape" presStyleLbl="alignNode1" presStyleIdx="2" presStyleCnt="7"/>
      <dgm:spPr/>
    </dgm:pt>
    <dgm:pt modelId="{B551A1B7-10FF-4644-A205-48F803BDCCA9}" type="pres">
      <dgm:prSet presAssocID="{BFF268C0-757F-4447-88A9-40832CA9F41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B4078D2-C3AE-4E79-8E9A-E0432412E819}" type="pres">
      <dgm:prSet presAssocID="{BFF268C0-757F-4447-88A9-40832CA9F417}" presName="Triangle" presStyleLbl="alignNode1" presStyleIdx="3" presStyleCnt="7"/>
      <dgm:spPr/>
    </dgm:pt>
    <dgm:pt modelId="{8279DCE9-A6F0-42DB-87D7-82975DBDBE3B}" type="pres">
      <dgm:prSet presAssocID="{20280E1E-FFD3-4D28-A1CC-B0E87E72E177}" presName="sibTrans" presStyleCnt="0"/>
      <dgm:spPr/>
    </dgm:pt>
    <dgm:pt modelId="{9EE6A160-D20C-452B-B2EA-43BF6E31944C}" type="pres">
      <dgm:prSet presAssocID="{20280E1E-FFD3-4D28-A1CC-B0E87E72E177}" presName="space" presStyleCnt="0"/>
      <dgm:spPr/>
    </dgm:pt>
    <dgm:pt modelId="{67A4F454-2873-4487-8EFE-C1FC60605199}" type="pres">
      <dgm:prSet presAssocID="{7AF6F8DF-AFF4-494D-8A64-34C098ACEA1D}" presName="composite" presStyleCnt="0"/>
      <dgm:spPr/>
    </dgm:pt>
    <dgm:pt modelId="{ED247B2F-6FAF-40B5-93FD-A7A97A8DF15B}" type="pres">
      <dgm:prSet presAssocID="{7AF6F8DF-AFF4-494D-8A64-34C098ACEA1D}" presName="LShape" presStyleLbl="alignNode1" presStyleIdx="4" presStyleCnt="7"/>
      <dgm:spPr/>
    </dgm:pt>
    <dgm:pt modelId="{18517AD2-96D6-4331-9FEA-95E27D5F20FC}" type="pres">
      <dgm:prSet presAssocID="{7AF6F8DF-AFF4-494D-8A64-34C098ACEA1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1D47EDD6-1F44-41F7-80E7-05827EFE0125}" type="pres">
      <dgm:prSet presAssocID="{7AF6F8DF-AFF4-494D-8A64-34C098ACEA1D}" presName="Triangle" presStyleLbl="alignNode1" presStyleIdx="5" presStyleCnt="7"/>
      <dgm:spPr/>
    </dgm:pt>
    <dgm:pt modelId="{0D7303FE-8E45-49C0-9172-8ABD7DACD039}" type="pres">
      <dgm:prSet presAssocID="{C92F5F91-3564-4CC5-8FB2-6DBDC1D7C3DB}" presName="sibTrans" presStyleCnt="0"/>
      <dgm:spPr/>
    </dgm:pt>
    <dgm:pt modelId="{5EDC0070-6521-477F-A91D-5C3F92EF3816}" type="pres">
      <dgm:prSet presAssocID="{C92F5F91-3564-4CC5-8FB2-6DBDC1D7C3DB}" presName="space" presStyleCnt="0"/>
      <dgm:spPr/>
    </dgm:pt>
    <dgm:pt modelId="{66D3583F-254F-40EC-8ED2-93EEA06DA67A}" type="pres">
      <dgm:prSet presAssocID="{FB721FC1-AA5C-4E59-835A-3EE7FF9FA3EE}" presName="composite" presStyleCnt="0"/>
      <dgm:spPr/>
    </dgm:pt>
    <dgm:pt modelId="{5C76C8CF-9593-4462-82B2-D5AC68F0048D}" type="pres">
      <dgm:prSet presAssocID="{FB721FC1-AA5C-4E59-835A-3EE7FF9FA3EE}" presName="LShape" presStyleLbl="alignNode1" presStyleIdx="6" presStyleCnt="7"/>
      <dgm:spPr/>
    </dgm:pt>
    <dgm:pt modelId="{63862C41-1EA5-40AD-B2D4-895AB22DD000}" type="pres">
      <dgm:prSet presAssocID="{FB721FC1-AA5C-4E59-835A-3EE7FF9FA3EE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1835D99C-BD56-4D2D-9AA5-DAADB5EAAC17}" srcId="{0883C5C4-EB89-4C46-AA9F-D879B8D4005C}" destId="{030472F4-CC63-43FE-BDF4-B9C6477B4189}" srcOrd="0" destOrd="0" parTransId="{1523F7B9-2B88-4240-84A5-8D7B8CAB5F15}" sibTransId="{2521EB77-BF15-4C49-9D3B-2C471BCFC88A}"/>
    <dgm:cxn modelId="{70AF696F-1A30-417E-AE42-CAB486321F5B}" srcId="{0883C5C4-EB89-4C46-AA9F-D879B8D4005C}" destId="{FB721FC1-AA5C-4E59-835A-3EE7FF9FA3EE}" srcOrd="3" destOrd="0" parTransId="{8AE29368-FD7D-41E6-BF33-C2917FF6C275}" sibTransId="{393085B4-64F0-412C-9076-A89689038F4C}"/>
    <dgm:cxn modelId="{2F8627E3-1DF7-4512-989F-30103B948D31}" type="presOf" srcId="{FB721FC1-AA5C-4E59-835A-3EE7FF9FA3EE}" destId="{63862C41-1EA5-40AD-B2D4-895AB22DD000}" srcOrd="0" destOrd="0" presId="urn:microsoft.com/office/officeart/2009/3/layout/StepUpProcess"/>
    <dgm:cxn modelId="{8DBB7CFD-10A1-4EDC-ACD0-A366F181B4BA}" srcId="{0883C5C4-EB89-4C46-AA9F-D879B8D4005C}" destId="{7AF6F8DF-AFF4-494D-8A64-34C098ACEA1D}" srcOrd="2" destOrd="0" parTransId="{C62DFB54-7320-4BD6-9098-9F4DCBB2D5D3}" sibTransId="{C92F5F91-3564-4CC5-8FB2-6DBDC1D7C3DB}"/>
    <dgm:cxn modelId="{70EA714A-0202-4448-93DE-2F33B9E93765}" type="presOf" srcId="{030472F4-CC63-43FE-BDF4-B9C6477B4189}" destId="{06FA461E-D612-4F5E-9865-58F99CF57647}" srcOrd="0" destOrd="0" presId="urn:microsoft.com/office/officeart/2009/3/layout/StepUpProcess"/>
    <dgm:cxn modelId="{999D306E-2688-48CC-9196-28855F3A83A6}" type="presOf" srcId="{BFF268C0-757F-4447-88A9-40832CA9F417}" destId="{B551A1B7-10FF-4644-A205-48F803BDCCA9}" srcOrd="0" destOrd="0" presId="urn:microsoft.com/office/officeart/2009/3/layout/StepUpProcess"/>
    <dgm:cxn modelId="{6C9FE8F0-CF8A-4A01-A08E-24454DF9C83F}" type="presOf" srcId="{0883C5C4-EB89-4C46-AA9F-D879B8D4005C}" destId="{E8978CFD-658C-42C3-8928-999E9F4BEB15}" srcOrd="0" destOrd="0" presId="urn:microsoft.com/office/officeart/2009/3/layout/StepUpProcess"/>
    <dgm:cxn modelId="{3F611660-8270-49F3-8BBE-81147B6C15FA}" type="presOf" srcId="{7AF6F8DF-AFF4-494D-8A64-34C098ACEA1D}" destId="{18517AD2-96D6-4331-9FEA-95E27D5F20FC}" srcOrd="0" destOrd="0" presId="urn:microsoft.com/office/officeart/2009/3/layout/StepUpProcess"/>
    <dgm:cxn modelId="{C8062C16-E2B4-495F-A831-80C38BA396A2}" srcId="{0883C5C4-EB89-4C46-AA9F-D879B8D4005C}" destId="{BFF268C0-757F-4447-88A9-40832CA9F417}" srcOrd="1" destOrd="0" parTransId="{6DBB1B78-FE11-4D51-91B2-5B9E835A998D}" sibTransId="{20280E1E-FFD3-4D28-A1CC-B0E87E72E177}"/>
    <dgm:cxn modelId="{D32D4C3D-6B76-4B74-A5E3-D4CCBFB91020}" type="presParOf" srcId="{E8978CFD-658C-42C3-8928-999E9F4BEB15}" destId="{0D698D7D-9F3D-49BC-8D64-83CEE12DA63D}" srcOrd="0" destOrd="0" presId="urn:microsoft.com/office/officeart/2009/3/layout/StepUpProcess"/>
    <dgm:cxn modelId="{62F34C77-3CCF-4F6A-A345-4BB633280399}" type="presParOf" srcId="{0D698D7D-9F3D-49BC-8D64-83CEE12DA63D}" destId="{CA915CCF-F936-4DB1-98D9-BD6205DAE6CB}" srcOrd="0" destOrd="0" presId="urn:microsoft.com/office/officeart/2009/3/layout/StepUpProcess"/>
    <dgm:cxn modelId="{4FFFB349-57A3-482B-870E-81812E8E4303}" type="presParOf" srcId="{0D698D7D-9F3D-49BC-8D64-83CEE12DA63D}" destId="{06FA461E-D612-4F5E-9865-58F99CF57647}" srcOrd="1" destOrd="0" presId="urn:microsoft.com/office/officeart/2009/3/layout/StepUpProcess"/>
    <dgm:cxn modelId="{98C39D56-48BF-45E0-A49B-C061EF36D332}" type="presParOf" srcId="{0D698D7D-9F3D-49BC-8D64-83CEE12DA63D}" destId="{F3CC0E10-4E71-40F0-A22F-BA9FEA3FCA5B}" srcOrd="2" destOrd="0" presId="urn:microsoft.com/office/officeart/2009/3/layout/StepUpProcess"/>
    <dgm:cxn modelId="{D2CC1E58-6F4F-4CD4-92BD-0577B9120AF8}" type="presParOf" srcId="{E8978CFD-658C-42C3-8928-999E9F4BEB15}" destId="{FE419B23-8A5C-484C-8D6C-77C421781B7A}" srcOrd="1" destOrd="0" presId="urn:microsoft.com/office/officeart/2009/3/layout/StepUpProcess"/>
    <dgm:cxn modelId="{42F14EEA-C3B9-4F86-B4B2-F78686C25599}" type="presParOf" srcId="{FE419B23-8A5C-484C-8D6C-77C421781B7A}" destId="{691F7517-9F8E-4448-AFF6-962BDFA86E37}" srcOrd="0" destOrd="0" presId="urn:microsoft.com/office/officeart/2009/3/layout/StepUpProcess"/>
    <dgm:cxn modelId="{129877D3-36AF-4D14-A24B-C6F7B80ACC5C}" type="presParOf" srcId="{E8978CFD-658C-42C3-8928-999E9F4BEB15}" destId="{72EAF185-420E-4299-9003-5E7433DFC5D7}" srcOrd="2" destOrd="0" presId="urn:microsoft.com/office/officeart/2009/3/layout/StepUpProcess"/>
    <dgm:cxn modelId="{3C7454FF-1EE6-4FC1-AFE0-99DD51C1C0CD}" type="presParOf" srcId="{72EAF185-420E-4299-9003-5E7433DFC5D7}" destId="{5AB9B6EB-DE3C-4722-AA24-2574FB4383C1}" srcOrd="0" destOrd="0" presId="urn:microsoft.com/office/officeart/2009/3/layout/StepUpProcess"/>
    <dgm:cxn modelId="{C7E10ACC-0F85-4906-83CA-FC5816CC4EE2}" type="presParOf" srcId="{72EAF185-420E-4299-9003-5E7433DFC5D7}" destId="{B551A1B7-10FF-4644-A205-48F803BDCCA9}" srcOrd="1" destOrd="0" presId="urn:microsoft.com/office/officeart/2009/3/layout/StepUpProcess"/>
    <dgm:cxn modelId="{86088394-6EE8-4487-83AD-0017EE910276}" type="presParOf" srcId="{72EAF185-420E-4299-9003-5E7433DFC5D7}" destId="{9B4078D2-C3AE-4E79-8E9A-E0432412E819}" srcOrd="2" destOrd="0" presId="urn:microsoft.com/office/officeart/2009/3/layout/StepUpProcess"/>
    <dgm:cxn modelId="{9407F75D-4113-4FC4-BD28-66435AE4C561}" type="presParOf" srcId="{E8978CFD-658C-42C3-8928-999E9F4BEB15}" destId="{8279DCE9-A6F0-42DB-87D7-82975DBDBE3B}" srcOrd="3" destOrd="0" presId="urn:microsoft.com/office/officeart/2009/3/layout/StepUpProcess"/>
    <dgm:cxn modelId="{5ACCB0FF-8431-4691-BB2D-DBCE2913B467}" type="presParOf" srcId="{8279DCE9-A6F0-42DB-87D7-82975DBDBE3B}" destId="{9EE6A160-D20C-452B-B2EA-43BF6E31944C}" srcOrd="0" destOrd="0" presId="urn:microsoft.com/office/officeart/2009/3/layout/StepUpProcess"/>
    <dgm:cxn modelId="{40019DB8-C44F-405B-A177-B2CD886A66D5}" type="presParOf" srcId="{E8978CFD-658C-42C3-8928-999E9F4BEB15}" destId="{67A4F454-2873-4487-8EFE-C1FC60605199}" srcOrd="4" destOrd="0" presId="urn:microsoft.com/office/officeart/2009/3/layout/StepUpProcess"/>
    <dgm:cxn modelId="{D144AF37-092E-47B5-BB67-2315E5833217}" type="presParOf" srcId="{67A4F454-2873-4487-8EFE-C1FC60605199}" destId="{ED247B2F-6FAF-40B5-93FD-A7A97A8DF15B}" srcOrd="0" destOrd="0" presId="urn:microsoft.com/office/officeart/2009/3/layout/StepUpProcess"/>
    <dgm:cxn modelId="{232528E8-1CCA-4467-AF5E-0FDC674E7D37}" type="presParOf" srcId="{67A4F454-2873-4487-8EFE-C1FC60605199}" destId="{18517AD2-96D6-4331-9FEA-95E27D5F20FC}" srcOrd="1" destOrd="0" presId="urn:microsoft.com/office/officeart/2009/3/layout/StepUpProcess"/>
    <dgm:cxn modelId="{ECF520E3-503D-4BFD-ADF8-94446EB4E6E1}" type="presParOf" srcId="{67A4F454-2873-4487-8EFE-C1FC60605199}" destId="{1D47EDD6-1F44-41F7-80E7-05827EFE0125}" srcOrd="2" destOrd="0" presId="urn:microsoft.com/office/officeart/2009/3/layout/StepUpProcess"/>
    <dgm:cxn modelId="{D1EEBB18-2967-45E7-8769-40A31F7D76D8}" type="presParOf" srcId="{E8978CFD-658C-42C3-8928-999E9F4BEB15}" destId="{0D7303FE-8E45-49C0-9172-8ABD7DACD039}" srcOrd="5" destOrd="0" presId="urn:microsoft.com/office/officeart/2009/3/layout/StepUpProcess"/>
    <dgm:cxn modelId="{B86BA0A9-3351-4AF4-8776-2D40059E21C8}" type="presParOf" srcId="{0D7303FE-8E45-49C0-9172-8ABD7DACD039}" destId="{5EDC0070-6521-477F-A91D-5C3F92EF3816}" srcOrd="0" destOrd="0" presId="urn:microsoft.com/office/officeart/2009/3/layout/StepUpProcess"/>
    <dgm:cxn modelId="{A20D6AC8-0F01-4A08-BA2A-874547C1F1F5}" type="presParOf" srcId="{E8978CFD-658C-42C3-8928-999E9F4BEB15}" destId="{66D3583F-254F-40EC-8ED2-93EEA06DA67A}" srcOrd="6" destOrd="0" presId="urn:microsoft.com/office/officeart/2009/3/layout/StepUpProcess"/>
    <dgm:cxn modelId="{784173BF-F107-4EF4-B9F5-3CCE8D8D27C0}" type="presParOf" srcId="{66D3583F-254F-40EC-8ED2-93EEA06DA67A}" destId="{5C76C8CF-9593-4462-82B2-D5AC68F0048D}" srcOrd="0" destOrd="0" presId="urn:microsoft.com/office/officeart/2009/3/layout/StepUpProcess"/>
    <dgm:cxn modelId="{08C80C84-FD78-404E-A98F-914E93583A71}" type="presParOf" srcId="{66D3583F-254F-40EC-8ED2-93EEA06DA67A}" destId="{63862C41-1EA5-40AD-B2D4-895AB22DD00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A456B-3E5F-4DB0-A34F-CCE6382586F5}">
      <dsp:nvSpPr>
        <dsp:cNvPr id="0" name=""/>
        <dsp:cNvSpPr/>
      </dsp:nvSpPr>
      <dsp:spPr>
        <a:xfrm>
          <a:off x="2974105" y="479558"/>
          <a:ext cx="4475398" cy="4475398"/>
        </a:xfrm>
        <a:prstGeom prst="pie">
          <a:avLst>
            <a:gd name="adj1" fmla="val 16200000"/>
            <a:gd name="adj2" fmla="val 19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600" kern="1200" dirty="0" smtClean="0">
              <a:solidFill>
                <a:schemeClr val="tx1"/>
              </a:solidFill>
            </a:rPr>
            <a:t>Holistic and Affordable Healthcare and Eldercare</a:t>
          </a:r>
          <a:endParaRPr lang="en-SG" sz="1600" kern="1200" dirty="0">
            <a:solidFill>
              <a:schemeClr val="tx1"/>
            </a:solidFill>
          </a:endParaRPr>
        </a:p>
      </dsp:txBody>
      <dsp:txXfrm>
        <a:off x="5259755" y="959065"/>
        <a:ext cx="1305324" cy="959013"/>
      </dsp:txXfrm>
    </dsp:sp>
    <dsp:sp modelId="{E695F026-468D-4137-A7B0-ADF9D11CE89E}">
      <dsp:nvSpPr>
        <dsp:cNvPr id="0" name=""/>
        <dsp:cNvSpPr/>
      </dsp:nvSpPr>
      <dsp:spPr>
        <a:xfrm>
          <a:off x="2929746" y="541576"/>
          <a:ext cx="4475398" cy="4475398"/>
        </a:xfrm>
        <a:prstGeom prst="pie">
          <a:avLst>
            <a:gd name="adj1" fmla="val 19800000"/>
            <a:gd name="adj2" fmla="val 180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600" kern="1200" dirty="0" smtClean="0">
              <a:solidFill>
                <a:schemeClr val="tx1"/>
              </a:solidFill>
            </a:rPr>
            <a:t>Financial Security</a:t>
          </a:r>
          <a:endParaRPr lang="en-SG" sz="1600" kern="1200" dirty="0">
            <a:solidFill>
              <a:schemeClr val="tx1"/>
            </a:solidFill>
          </a:endParaRPr>
        </a:p>
      </dsp:txBody>
      <dsp:txXfrm>
        <a:off x="5993262" y="2326407"/>
        <a:ext cx="1353275" cy="905735"/>
      </dsp:txXfrm>
    </dsp:sp>
    <dsp:sp modelId="{560AB430-EDC3-4FE5-9DF1-45223BBCEA36}">
      <dsp:nvSpPr>
        <dsp:cNvPr id="0" name=""/>
        <dsp:cNvSpPr/>
      </dsp:nvSpPr>
      <dsp:spPr>
        <a:xfrm>
          <a:off x="2929746" y="541576"/>
          <a:ext cx="4475398" cy="4475398"/>
        </a:xfrm>
        <a:prstGeom prst="pie">
          <a:avLst>
            <a:gd name="adj1" fmla="val 1800000"/>
            <a:gd name="adj2" fmla="val 540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600" kern="1200" dirty="0" smtClean="0">
              <a:solidFill>
                <a:schemeClr val="tx1"/>
              </a:solidFill>
            </a:rPr>
            <a:t>Employment and Employability</a:t>
          </a:r>
          <a:endParaRPr lang="en-SG" sz="1600" kern="1200" dirty="0">
            <a:solidFill>
              <a:schemeClr val="tx1"/>
            </a:solidFill>
          </a:endParaRPr>
        </a:p>
      </dsp:txBody>
      <dsp:txXfrm>
        <a:off x="5215396" y="3578453"/>
        <a:ext cx="1305324" cy="959013"/>
      </dsp:txXfrm>
    </dsp:sp>
    <dsp:sp modelId="{1A941CEC-C61A-4A30-9E38-CCED88BCE768}">
      <dsp:nvSpPr>
        <dsp:cNvPr id="0" name=""/>
        <dsp:cNvSpPr/>
      </dsp:nvSpPr>
      <dsp:spPr>
        <a:xfrm>
          <a:off x="2929746" y="541576"/>
          <a:ext cx="4475398" cy="4475398"/>
        </a:xfrm>
        <a:prstGeom prst="pie">
          <a:avLst>
            <a:gd name="adj1" fmla="val 5400000"/>
            <a:gd name="adj2" fmla="val 9000000"/>
          </a:avLst>
        </a:prstGeom>
        <a:solidFill>
          <a:schemeClr val="accent4">
            <a:hueOff val="6237416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600" kern="1200" dirty="0" smtClean="0">
              <a:solidFill>
                <a:schemeClr val="tx1"/>
              </a:solidFill>
            </a:rPr>
            <a:t>Elder-friendly Housing, Transport and Land Use</a:t>
          </a:r>
          <a:endParaRPr lang="en-SG" sz="1600" kern="1200" dirty="0">
            <a:solidFill>
              <a:schemeClr val="tx1"/>
            </a:solidFill>
          </a:endParaRPr>
        </a:p>
      </dsp:txBody>
      <dsp:txXfrm>
        <a:off x="3814170" y="3578453"/>
        <a:ext cx="1305324" cy="959013"/>
      </dsp:txXfrm>
    </dsp:sp>
    <dsp:sp modelId="{A0E1051B-BAB0-41AF-A109-35AACEB7FB45}">
      <dsp:nvSpPr>
        <dsp:cNvPr id="0" name=""/>
        <dsp:cNvSpPr/>
      </dsp:nvSpPr>
      <dsp:spPr>
        <a:xfrm>
          <a:off x="2929746" y="541576"/>
          <a:ext cx="4475398" cy="4475398"/>
        </a:xfrm>
        <a:prstGeom prst="pie">
          <a:avLst>
            <a:gd name="adj1" fmla="val 9000000"/>
            <a:gd name="adj2" fmla="val 1260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600" kern="1200" dirty="0" smtClean="0">
              <a:solidFill>
                <a:schemeClr val="tx1"/>
              </a:solidFill>
            </a:rPr>
            <a:t>Active Ageing and Social Integration</a:t>
          </a:r>
          <a:endParaRPr lang="en-SG" sz="1600" kern="1200" dirty="0">
            <a:solidFill>
              <a:schemeClr val="tx1"/>
            </a:solidFill>
          </a:endParaRPr>
        </a:p>
      </dsp:txBody>
      <dsp:txXfrm>
        <a:off x="2999008" y="2326407"/>
        <a:ext cx="1353275" cy="905735"/>
      </dsp:txXfrm>
    </dsp:sp>
    <dsp:sp modelId="{1D21685C-7D69-445E-9F44-7674EFF661F5}">
      <dsp:nvSpPr>
        <dsp:cNvPr id="0" name=""/>
        <dsp:cNvSpPr/>
      </dsp:nvSpPr>
      <dsp:spPr>
        <a:xfrm>
          <a:off x="2929746" y="541576"/>
          <a:ext cx="4475398" cy="4475398"/>
        </a:xfrm>
        <a:prstGeom prst="pie">
          <a:avLst>
            <a:gd name="adj1" fmla="val 12600000"/>
            <a:gd name="adj2" fmla="val 1620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600" kern="1200" dirty="0" smtClean="0">
              <a:solidFill>
                <a:schemeClr val="tx1"/>
              </a:solidFill>
            </a:rPr>
            <a:t>Cohesion and Conflict: Inter-Generational Bonding</a:t>
          </a:r>
          <a:endParaRPr lang="en-SG" sz="1600" kern="1200" dirty="0">
            <a:solidFill>
              <a:schemeClr val="tx1"/>
            </a:solidFill>
          </a:endParaRPr>
        </a:p>
      </dsp:txBody>
      <dsp:txXfrm>
        <a:off x="3814170" y="1021083"/>
        <a:ext cx="1305324" cy="959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1620F-940F-438E-A87E-AC50D0E2A5E0}">
      <dsp:nvSpPr>
        <dsp:cNvPr id="0" name=""/>
        <dsp:cNvSpPr/>
      </dsp:nvSpPr>
      <dsp:spPr>
        <a:xfrm>
          <a:off x="1427656" y="0"/>
          <a:ext cx="1900390" cy="190058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7A020-D9C7-47F8-B620-1082E7BF1334}">
      <dsp:nvSpPr>
        <dsp:cNvPr id="0" name=""/>
        <dsp:cNvSpPr/>
      </dsp:nvSpPr>
      <dsp:spPr>
        <a:xfrm>
          <a:off x="1847232" y="687959"/>
          <a:ext cx="1060525" cy="530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200" b="1" kern="1200" dirty="0" smtClean="0"/>
            <a:t>Senior Citizens’ Corner (Grassroots)</a:t>
          </a:r>
          <a:endParaRPr lang="en-SG" sz="1200" b="1" kern="1200" dirty="0"/>
        </a:p>
      </dsp:txBody>
      <dsp:txXfrm>
        <a:off x="1847232" y="687959"/>
        <a:ext cx="1060525" cy="530208"/>
      </dsp:txXfrm>
    </dsp:sp>
    <dsp:sp modelId="{A3B9B584-DC7E-4614-B87B-5EC4A08A63F1}">
      <dsp:nvSpPr>
        <dsp:cNvPr id="0" name=""/>
        <dsp:cNvSpPr/>
      </dsp:nvSpPr>
      <dsp:spPr>
        <a:xfrm>
          <a:off x="899710" y="1092167"/>
          <a:ext cx="1900390" cy="190058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DB7C7-2EDC-4D39-AE1A-9F6A7B37FE68}">
      <dsp:nvSpPr>
        <dsp:cNvPr id="0" name=""/>
        <dsp:cNvSpPr/>
      </dsp:nvSpPr>
      <dsp:spPr>
        <a:xfrm>
          <a:off x="1317147" y="1782143"/>
          <a:ext cx="1060525" cy="530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200" b="1" kern="1200" dirty="0" smtClean="0"/>
            <a:t>Seniors Activity Centre (VWO)</a:t>
          </a:r>
          <a:endParaRPr lang="en-SG" sz="1200" b="1" kern="1200" dirty="0"/>
        </a:p>
      </dsp:txBody>
      <dsp:txXfrm>
        <a:off x="1317147" y="1782143"/>
        <a:ext cx="1060525" cy="530208"/>
      </dsp:txXfrm>
    </dsp:sp>
    <dsp:sp modelId="{7D52B625-57F5-4920-ABFD-F7BBDD5E3E9A}">
      <dsp:nvSpPr>
        <dsp:cNvPr id="0" name=""/>
        <dsp:cNvSpPr/>
      </dsp:nvSpPr>
      <dsp:spPr>
        <a:xfrm>
          <a:off x="1427656" y="2188367"/>
          <a:ext cx="1900390" cy="190058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EBCAE-E97C-4011-9CA7-45F0E76093DD}">
      <dsp:nvSpPr>
        <dsp:cNvPr id="0" name=""/>
        <dsp:cNvSpPr/>
      </dsp:nvSpPr>
      <dsp:spPr>
        <a:xfrm>
          <a:off x="1580584" y="2686744"/>
          <a:ext cx="1593821" cy="909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200" b="1" kern="1200" dirty="0" smtClean="0"/>
            <a:t>Multi-Service Centres &amp; Neighbourhood Links (VWO)</a:t>
          </a:r>
          <a:endParaRPr lang="en-SG" sz="1200" b="1" kern="1200" dirty="0"/>
        </a:p>
      </dsp:txBody>
      <dsp:txXfrm>
        <a:off x="1580584" y="2686744"/>
        <a:ext cx="1593821" cy="909375"/>
      </dsp:txXfrm>
    </dsp:sp>
    <dsp:sp modelId="{002359FE-C39C-4229-96B5-A320157EB5EB}">
      <dsp:nvSpPr>
        <dsp:cNvPr id="0" name=""/>
        <dsp:cNvSpPr/>
      </dsp:nvSpPr>
      <dsp:spPr>
        <a:xfrm>
          <a:off x="1035172" y="3406536"/>
          <a:ext cx="1632674" cy="163346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CE5EC-E4F2-4DDD-8E37-84ECE080CB00}">
      <dsp:nvSpPr>
        <dsp:cNvPr id="0" name=""/>
        <dsp:cNvSpPr/>
      </dsp:nvSpPr>
      <dsp:spPr>
        <a:xfrm>
          <a:off x="1317147" y="3970511"/>
          <a:ext cx="1060525" cy="530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200" b="1" kern="1200" dirty="0" smtClean="0"/>
            <a:t>SAC (Rental) (VWO) / SAC (SA) (Mix)</a:t>
          </a:r>
          <a:endParaRPr lang="en-SG" sz="1200" b="1" kern="1200" dirty="0"/>
        </a:p>
      </dsp:txBody>
      <dsp:txXfrm>
        <a:off x="1317147" y="3970511"/>
        <a:ext cx="1060525" cy="530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1A402-A2C1-4F26-A663-697CBE933077}">
      <dsp:nvSpPr>
        <dsp:cNvPr id="0" name=""/>
        <dsp:cNvSpPr/>
      </dsp:nvSpPr>
      <dsp:spPr>
        <a:xfrm>
          <a:off x="1427656" y="0"/>
          <a:ext cx="1900390" cy="190058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1D3E9-708C-41B1-9928-33423A21E2D4}">
      <dsp:nvSpPr>
        <dsp:cNvPr id="0" name=""/>
        <dsp:cNvSpPr/>
      </dsp:nvSpPr>
      <dsp:spPr>
        <a:xfrm>
          <a:off x="1613762" y="605496"/>
          <a:ext cx="1527464" cy="695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200" b="1" kern="1200" dirty="0" smtClean="0"/>
            <a:t>Day Care / Rehabilitation Centres (Hospitals/VWO)</a:t>
          </a:r>
          <a:endParaRPr lang="en-SG" sz="1200" b="1" kern="1200" dirty="0"/>
        </a:p>
      </dsp:txBody>
      <dsp:txXfrm>
        <a:off x="1613762" y="605496"/>
        <a:ext cx="1527464" cy="695134"/>
      </dsp:txXfrm>
    </dsp:sp>
    <dsp:sp modelId="{2E901C1B-5E94-41B2-95D2-6E42A8F59DB6}">
      <dsp:nvSpPr>
        <dsp:cNvPr id="0" name=""/>
        <dsp:cNvSpPr/>
      </dsp:nvSpPr>
      <dsp:spPr>
        <a:xfrm>
          <a:off x="899710" y="1092167"/>
          <a:ext cx="1900390" cy="190058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3E1FD-5A6C-4751-95F7-384193D5E2FA}">
      <dsp:nvSpPr>
        <dsp:cNvPr id="0" name=""/>
        <dsp:cNvSpPr/>
      </dsp:nvSpPr>
      <dsp:spPr>
        <a:xfrm>
          <a:off x="1317147" y="1782143"/>
          <a:ext cx="1060525" cy="530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200" b="1" kern="1200" dirty="0" smtClean="0"/>
            <a:t>SPICE (VWO)</a:t>
          </a:r>
          <a:endParaRPr lang="en-SG" sz="1200" b="1" kern="1200" dirty="0"/>
        </a:p>
      </dsp:txBody>
      <dsp:txXfrm>
        <a:off x="1317147" y="1782143"/>
        <a:ext cx="1060525" cy="530208"/>
      </dsp:txXfrm>
    </dsp:sp>
    <dsp:sp modelId="{B1BBEC33-0F49-4169-9CB9-C2CCC2B3FCFA}">
      <dsp:nvSpPr>
        <dsp:cNvPr id="0" name=""/>
        <dsp:cNvSpPr/>
      </dsp:nvSpPr>
      <dsp:spPr>
        <a:xfrm>
          <a:off x="1427656" y="2188367"/>
          <a:ext cx="1900390" cy="190058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AD3F1-EAA0-4562-9AC4-105BB8EFB433}">
      <dsp:nvSpPr>
        <dsp:cNvPr id="0" name=""/>
        <dsp:cNvSpPr/>
      </dsp:nvSpPr>
      <dsp:spPr>
        <a:xfrm>
          <a:off x="1847232" y="2876327"/>
          <a:ext cx="1060525" cy="530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200" b="1" kern="1200" dirty="0" smtClean="0"/>
            <a:t>Senior Care Centres (VWO)</a:t>
          </a:r>
          <a:endParaRPr lang="en-SG" sz="1200" b="1" kern="1200" dirty="0"/>
        </a:p>
      </dsp:txBody>
      <dsp:txXfrm>
        <a:off x="1847232" y="2876327"/>
        <a:ext cx="1060525" cy="530208"/>
      </dsp:txXfrm>
    </dsp:sp>
    <dsp:sp modelId="{FA99D5A8-DD40-4679-89ED-284D7FE18989}">
      <dsp:nvSpPr>
        <dsp:cNvPr id="0" name=""/>
        <dsp:cNvSpPr/>
      </dsp:nvSpPr>
      <dsp:spPr>
        <a:xfrm>
          <a:off x="1035172" y="3406536"/>
          <a:ext cx="1632674" cy="163346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C1BD5-8B09-46BD-8524-3FD48F3A6A9D}">
      <dsp:nvSpPr>
        <dsp:cNvPr id="0" name=""/>
        <dsp:cNvSpPr/>
      </dsp:nvSpPr>
      <dsp:spPr>
        <a:xfrm>
          <a:off x="1317147" y="3970511"/>
          <a:ext cx="1060525" cy="530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200" b="1" kern="1200" dirty="0" smtClean="0"/>
            <a:t>Active Ageing Hubs (VWO)</a:t>
          </a:r>
          <a:endParaRPr lang="en-SG" sz="1200" b="1" kern="1200" dirty="0"/>
        </a:p>
      </dsp:txBody>
      <dsp:txXfrm>
        <a:off x="1317147" y="3970511"/>
        <a:ext cx="1060525" cy="5302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F637F-65CF-4944-A215-2ED103A93C0F}">
      <dsp:nvSpPr>
        <dsp:cNvPr id="0" name=""/>
        <dsp:cNvSpPr/>
      </dsp:nvSpPr>
      <dsp:spPr>
        <a:xfrm rot="16200000">
          <a:off x="1426982" y="-1426982"/>
          <a:ext cx="2403834" cy="52578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200" kern="1200" dirty="0" smtClean="0"/>
            <a:t>Tertiary</a:t>
          </a:r>
          <a:br>
            <a:rPr lang="en-SG" sz="3200" kern="1200" dirty="0" smtClean="0"/>
          </a:br>
          <a:r>
            <a:rPr lang="en-SG" sz="3200" kern="1200" dirty="0" smtClean="0"/>
            <a:t>(Hospitals)</a:t>
          </a:r>
          <a:endParaRPr lang="en-SG" sz="3200" kern="1200" dirty="0"/>
        </a:p>
      </dsp:txBody>
      <dsp:txXfrm rot="5400000">
        <a:off x="-1" y="1"/>
        <a:ext cx="5257800" cy="1802876"/>
      </dsp:txXfrm>
    </dsp:sp>
    <dsp:sp modelId="{CDD45B50-C9AD-428D-954A-05F05FB483EF}">
      <dsp:nvSpPr>
        <dsp:cNvPr id="0" name=""/>
        <dsp:cNvSpPr/>
      </dsp:nvSpPr>
      <dsp:spPr>
        <a:xfrm>
          <a:off x="5257800" y="0"/>
          <a:ext cx="5257800" cy="2403834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200" kern="1200" dirty="0" smtClean="0"/>
            <a:t>Intermediate</a:t>
          </a:r>
          <a:br>
            <a:rPr lang="en-SG" sz="3200" kern="1200" dirty="0" smtClean="0"/>
          </a:br>
          <a:r>
            <a:rPr lang="en-SG" sz="3200" kern="1200" dirty="0" smtClean="0"/>
            <a:t>(Community Hospitals)</a:t>
          </a:r>
          <a:endParaRPr lang="en-SG" sz="3200" kern="1200" dirty="0"/>
        </a:p>
      </dsp:txBody>
      <dsp:txXfrm>
        <a:off x="5257800" y="0"/>
        <a:ext cx="5257800" cy="1802876"/>
      </dsp:txXfrm>
    </dsp:sp>
    <dsp:sp modelId="{8A6DB21E-EE2B-4DB6-9E36-1839829E49AE}">
      <dsp:nvSpPr>
        <dsp:cNvPr id="0" name=""/>
        <dsp:cNvSpPr/>
      </dsp:nvSpPr>
      <dsp:spPr>
        <a:xfrm rot="10800000">
          <a:off x="0" y="2403834"/>
          <a:ext cx="5257800" cy="2403834"/>
        </a:xfrm>
        <a:prstGeom prst="round1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200" kern="1200" dirty="0" smtClean="0"/>
            <a:t>Long Term</a:t>
          </a:r>
          <a:br>
            <a:rPr lang="en-SG" sz="3200" kern="1200" dirty="0" smtClean="0"/>
          </a:br>
          <a:r>
            <a:rPr lang="en-SG" sz="3200" kern="1200" dirty="0" smtClean="0"/>
            <a:t>(Nursing Homes)</a:t>
          </a:r>
          <a:endParaRPr lang="en-SG" sz="3200" kern="1200" dirty="0"/>
        </a:p>
      </dsp:txBody>
      <dsp:txXfrm rot="10800000">
        <a:off x="0" y="3004793"/>
        <a:ext cx="5257800" cy="1802876"/>
      </dsp:txXfrm>
    </dsp:sp>
    <dsp:sp modelId="{16553180-59A9-4EEB-96D2-3B747BD78EB0}">
      <dsp:nvSpPr>
        <dsp:cNvPr id="0" name=""/>
        <dsp:cNvSpPr/>
      </dsp:nvSpPr>
      <dsp:spPr>
        <a:xfrm rot="5400000">
          <a:off x="6684782" y="976852"/>
          <a:ext cx="2403834" cy="5257800"/>
        </a:xfrm>
        <a:prstGeom prst="round1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200" kern="1200" dirty="0" smtClean="0"/>
            <a:t>Intermediate / Long Term</a:t>
          </a:r>
          <a:br>
            <a:rPr lang="en-SG" sz="3200" kern="1200" dirty="0" smtClean="0"/>
          </a:br>
          <a:r>
            <a:rPr lang="en-SG" sz="3200" kern="1200" dirty="0" smtClean="0"/>
            <a:t>(Centre-based &amp; Home Care)</a:t>
          </a:r>
          <a:endParaRPr lang="en-SG" sz="3200" kern="1200" dirty="0"/>
        </a:p>
      </dsp:txBody>
      <dsp:txXfrm rot="-5400000">
        <a:off x="5257799" y="3004793"/>
        <a:ext cx="5257800" cy="1802876"/>
      </dsp:txXfrm>
    </dsp:sp>
    <dsp:sp modelId="{328C09E2-6FA0-423B-A187-9FBEA523D9E6}">
      <dsp:nvSpPr>
        <dsp:cNvPr id="0" name=""/>
        <dsp:cNvSpPr/>
      </dsp:nvSpPr>
      <dsp:spPr>
        <a:xfrm>
          <a:off x="3680459" y="1802876"/>
          <a:ext cx="3154680" cy="1201917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762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200" kern="1200" dirty="0" smtClean="0"/>
            <a:t>Senior</a:t>
          </a:r>
          <a:endParaRPr lang="en-SG" sz="3200" kern="1200" dirty="0"/>
        </a:p>
      </dsp:txBody>
      <dsp:txXfrm>
        <a:off x="3739132" y="1861549"/>
        <a:ext cx="3037334" cy="10845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15CCF-F936-4DB1-98D9-BD6205DAE6CB}">
      <dsp:nvSpPr>
        <dsp:cNvPr id="0" name=""/>
        <dsp:cNvSpPr/>
      </dsp:nvSpPr>
      <dsp:spPr>
        <a:xfrm rot="5400000">
          <a:off x="416506" y="2669928"/>
          <a:ext cx="1241249" cy="206541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A461E-D612-4F5E-9865-58F99CF57647}">
      <dsp:nvSpPr>
        <dsp:cNvPr id="0" name=""/>
        <dsp:cNvSpPr/>
      </dsp:nvSpPr>
      <dsp:spPr>
        <a:xfrm>
          <a:off x="209310" y="3287041"/>
          <a:ext cx="1864664" cy="163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700" kern="1200" dirty="0" smtClean="0"/>
            <a:t>Personal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700" kern="1200" dirty="0" smtClean="0"/>
            <a:t>(out-of-pocket &amp; personal insurance)</a:t>
          </a:r>
          <a:endParaRPr lang="en-SG" sz="1700" kern="1200" dirty="0"/>
        </a:p>
      </dsp:txBody>
      <dsp:txXfrm>
        <a:off x="209310" y="3287041"/>
        <a:ext cx="1864664" cy="1634487"/>
      </dsp:txXfrm>
    </dsp:sp>
    <dsp:sp modelId="{F3CC0E10-4E71-40F0-A22F-BA9FEA3FCA5B}">
      <dsp:nvSpPr>
        <dsp:cNvPr id="0" name=""/>
        <dsp:cNvSpPr/>
      </dsp:nvSpPr>
      <dsp:spPr>
        <a:xfrm>
          <a:off x="1722152" y="2517870"/>
          <a:ext cx="351823" cy="35182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9B6EB-DE3C-4722-AA24-2574FB4383C1}">
      <dsp:nvSpPr>
        <dsp:cNvPr id="0" name=""/>
        <dsp:cNvSpPr/>
      </dsp:nvSpPr>
      <dsp:spPr>
        <a:xfrm rot="5400000">
          <a:off x="2699220" y="2105068"/>
          <a:ext cx="1241249" cy="206541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1A1B7-10FF-4644-A205-48F803BDCCA9}">
      <dsp:nvSpPr>
        <dsp:cNvPr id="0" name=""/>
        <dsp:cNvSpPr/>
      </dsp:nvSpPr>
      <dsp:spPr>
        <a:xfrm>
          <a:off x="2492024" y="2722181"/>
          <a:ext cx="1864664" cy="163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700" kern="1200" dirty="0" smtClean="0"/>
            <a:t>Subsidies</a:t>
          </a:r>
          <a:br>
            <a:rPr lang="en-SG" sz="1700" kern="1200" dirty="0" smtClean="0"/>
          </a:br>
          <a:r>
            <a:rPr lang="en-SG" sz="1700" kern="1200" dirty="0" smtClean="0"/>
            <a:t>(up to 80% government subsidies at public healthcare institutions)</a:t>
          </a:r>
          <a:endParaRPr lang="en-SG" sz="1700" kern="1200" dirty="0"/>
        </a:p>
      </dsp:txBody>
      <dsp:txXfrm>
        <a:off x="2492024" y="2722181"/>
        <a:ext cx="1864664" cy="1634487"/>
      </dsp:txXfrm>
    </dsp:sp>
    <dsp:sp modelId="{9B4078D2-C3AE-4E79-8E9A-E0432412E819}">
      <dsp:nvSpPr>
        <dsp:cNvPr id="0" name=""/>
        <dsp:cNvSpPr/>
      </dsp:nvSpPr>
      <dsp:spPr>
        <a:xfrm>
          <a:off x="4004865" y="1953010"/>
          <a:ext cx="351823" cy="35182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47B2F-6FAF-40B5-93FD-A7A97A8DF15B}">
      <dsp:nvSpPr>
        <dsp:cNvPr id="0" name=""/>
        <dsp:cNvSpPr/>
      </dsp:nvSpPr>
      <dsp:spPr>
        <a:xfrm rot="5400000">
          <a:off x="4981933" y="1540208"/>
          <a:ext cx="1241249" cy="206541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17AD2-96D6-4331-9FEA-95E27D5F20FC}">
      <dsp:nvSpPr>
        <dsp:cNvPr id="0" name=""/>
        <dsp:cNvSpPr/>
      </dsp:nvSpPr>
      <dsp:spPr>
        <a:xfrm>
          <a:off x="4774738" y="2157321"/>
          <a:ext cx="1864664" cy="163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700" kern="1200" dirty="0" err="1" smtClean="0"/>
            <a:t>MediSave</a:t>
          </a:r>
          <a:endParaRPr lang="en-SG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700" kern="1200" dirty="0" smtClean="0"/>
            <a:t>(personal CPF for small healthcare bills)</a:t>
          </a:r>
          <a:endParaRPr lang="en-SG" sz="1700" kern="1200" dirty="0"/>
        </a:p>
      </dsp:txBody>
      <dsp:txXfrm>
        <a:off x="4774738" y="2157321"/>
        <a:ext cx="1864664" cy="1634487"/>
      </dsp:txXfrm>
    </dsp:sp>
    <dsp:sp modelId="{1D47EDD6-1F44-41F7-80E7-05827EFE0125}">
      <dsp:nvSpPr>
        <dsp:cNvPr id="0" name=""/>
        <dsp:cNvSpPr/>
      </dsp:nvSpPr>
      <dsp:spPr>
        <a:xfrm>
          <a:off x="6287579" y="1388150"/>
          <a:ext cx="351823" cy="35182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6C8CF-9593-4462-82B2-D5AC68F0048D}">
      <dsp:nvSpPr>
        <dsp:cNvPr id="0" name=""/>
        <dsp:cNvSpPr/>
      </dsp:nvSpPr>
      <dsp:spPr>
        <a:xfrm rot="5400000">
          <a:off x="7264647" y="975348"/>
          <a:ext cx="1241249" cy="206541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62C41-1EA5-40AD-B2D4-895AB22DD000}">
      <dsp:nvSpPr>
        <dsp:cNvPr id="0" name=""/>
        <dsp:cNvSpPr/>
      </dsp:nvSpPr>
      <dsp:spPr>
        <a:xfrm>
          <a:off x="7057452" y="1592461"/>
          <a:ext cx="1864664" cy="163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700" kern="1200" dirty="0" smtClean="0"/>
            <a:t>MediShield Life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700" kern="1200" dirty="0" smtClean="0"/>
            <a:t>(personal CPF insurance for larger healthcare bills)</a:t>
          </a:r>
        </a:p>
      </dsp:txBody>
      <dsp:txXfrm>
        <a:off x="7057452" y="1592461"/>
        <a:ext cx="1864664" cy="1634487"/>
      </dsp:txXfrm>
    </dsp:sp>
    <dsp:sp modelId="{11CBFFCD-EE8F-4DF1-86D7-EF57B3D8DC78}">
      <dsp:nvSpPr>
        <dsp:cNvPr id="0" name=""/>
        <dsp:cNvSpPr/>
      </dsp:nvSpPr>
      <dsp:spPr>
        <a:xfrm>
          <a:off x="8570293" y="823291"/>
          <a:ext cx="351823" cy="351823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C10C6-4A67-4673-9FC7-0A3B61003C3F}">
      <dsp:nvSpPr>
        <dsp:cNvPr id="0" name=""/>
        <dsp:cNvSpPr/>
      </dsp:nvSpPr>
      <dsp:spPr>
        <a:xfrm rot="5400000">
          <a:off x="9547361" y="410489"/>
          <a:ext cx="1241249" cy="206541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E1E6E-EFF7-4F94-8A50-F90FBA57A230}">
      <dsp:nvSpPr>
        <dsp:cNvPr id="0" name=""/>
        <dsp:cNvSpPr/>
      </dsp:nvSpPr>
      <dsp:spPr>
        <a:xfrm>
          <a:off x="9340165" y="1027602"/>
          <a:ext cx="1864664" cy="1634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700" kern="1200" dirty="0" err="1" smtClean="0"/>
            <a:t>MediFund</a:t>
          </a:r>
          <a:endParaRPr lang="en-SG" sz="17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700" kern="1200" dirty="0" smtClean="0"/>
            <a:t>(safety net for needy Singaporeans)</a:t>
          </a:r>
        </a:p>
      </dsp:txBody>
      <dsp:txXfrm>
        <a:off x="9340165" y="1027602"/>
        <a:ext cx="1864664" cy="16344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15CCF-F936-4DB1-98D9-BD6205DAE6CB}">
      <dsp:nvSpPr>
        <dsp:cNvPr id="0" name=""/>
        <dsp:cNvSpPr/>
      </dsp:nvSpPr>
      <dsp:spPr>
        <a:xfrm rot="5400000">
          <a:off x="523742" y="2263674"/>
          <a:ext cx="1558441" cy="259321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A461E-D612-4F5E-9865-58F99CF57647}">
      <dsp:nvSpPr>
        <dsp:cNvPr id="0" name=""/>
        <dsp:cNvSpPr/>
      </dsp:nvSpPr>
      <dsp:spPr>
        <a:xfrm>
          <a:off x="263599" y="3038486"/>
          <a:ext cx="2341165" cy="2052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800" kern="1200" dirty="0" smtClean="0"/>
            <a:t>Personal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800" kern="1200" dirty="0" smtClean="0"/>
            <a:t>(out-of-pocket &amp; personal insurance)</a:t>
          </a:r>
          <a:endParaRPr lang="en-SG" sz="2800" kern="1200" dirty="0"/>
        </a:p>
      </dsp:txBody>
      <dsp:txXfrm>
        <a:off x="263599" y="3038486"/>
        <a:ext cx="2341165" cy="2052169"/>
      </dsp:txXfrm>
    </dsp:sp>
    <dsp:sp modelId="{F3CC0E10-4E71-40F0-A22F-BA9FEA3FCA5B}">
      <dsp:nvSpPr>
        <dsp:cNvPr id="0" name=""/>
        <dsp:cNvSpPr/>
      </dsp:nvSpPr>
      <dsp:spPr>
        <a:xfrm>
          <a:off x="2163036" y="2072759"/>
          <a:ext cx="441729" cy="44172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9B6EB-DE3C-4722-AA24-2574FB4383C1}">
      <dsp:nvSpPr>
        <dsp:cNvPr id="0" name=""/>
        <dsp:cNvSpPr/>
      </dsp:nvSpPr>
      <dsp:spPr>
        <a:xfrm rot="5400000">
          <a:off x="3389786" y="1554469"/>
          <a:ext cx="1558441" cy="259321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1A1B7-10FF-4644-A205-48F803BDCCA9}">
      <dsp:nvSpPr>
        <dsp:cNvPr id="0" name=""/>
        <dsp:cNvSpPr/>
      </dsp:nvSpPr>
      <dsp:spPr>
        <a:xfrm>
          <a:off x="3129644" y="2329280"/>
          <a:ext cx="2341165" cy="2052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800" kern="1200" dirty="0" smtClean="0"/>
            <a:t>Subsidies</a:t>
          </a:r>
          <a:br>
            <a:rPr lang="en-SG" sz="2800" kern="1200" dirty="0" smtClean="0"/>
          </a:br>
          <a:r>
            <a:rPr lang="en-SG" sz="2800" kern="1200" dirty="0" smtClean="0"/>
            <a:t>(up to 80%)</a:t>
          </a:r>
          <a:endParaRPr lang="en-SG" sz="2800" kern="1200" dirty="0"/>
        </a:p>
      </dsp:txBody>
      <dsp:txXfrm>
        <a:off x="3129644" y="2329280"/>
        <a:ext cx="2341165" cy="2052169"/>
      </dsp:txXfrm>
    </dsp:sp>
    <dsp:sp modelId="{9B4078D2-C3AE-4E79-8E9A-E0432412E819}">
      <dsp:nvSpPr>
        <dsp:cNvPr id="0" name=""/>
        <dsp:cNvSpPr/>
      </dsp:nvSpPr>
      <dsp:spPr>
        <a:xfrm>
          <a:off x="5029080" y="1363554"/>
          <a:ext cx="441729" cy="44172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47B2F-6FAF-40B5-93FD-A7A97A8DF15B}">
      <dsp:nvSpPr>
        <dsp:cNvPr id="0" name=""/>
        <dsp:cNvSpPr/>
      </dsp:nvSpPr>
      <dsp:spPr>
        <a:xfrm rot="5400000">
          <a:off x="6255831" y="845263"/>
          <a:ext cx="1558441" cy="259321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17AD2-96D6-4331-9FEA-95E27D5F20FC}">
      <dsp:nvSpPr>
        <dsp:cNvPr id="0" name=""/>
        <dsp:cNvSpPr/>
      </dsp:nvSpPr>
      <dsp:spPr>
        <a:xfrm>
          <a:off x="5995688" y="1620075"/>
          <a:ext cx="2341165" cy="2052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800" kern="1200" dirty="0" smtClean="0"/>
            <a:t>Assistance Schemes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800" kern="1200" dirty="0" smtClean="0"/>
            <a:t>(government grants)</a:t>
          </a:r>
          <a:endParaRPr lang="en-SG" sz="2800" kern="1200" dirty="0"/>
        </a:p>
      </dsp:txBody>
      <dsp:txXfrm>
        <a:off x="5995688" y="1620075"/>
        <a:ext cx="2341165" cy="2052169"/>
      </dsp:txXfrm>
    </dsp:sp>
    <dsp:sp modelId="{1D47EDD6-1F44-41F7-80E7-05827EFE0125}">
      <dsp:nvSpPr>
        <dsp:cNvPr id="0" name=""/>
        <dsp:cNvSpPr/>
      </dsp:nvSpPr>
      <dsp:spPr>
        <a:xfrm>
          <a:off x="7895124" y="654348"/>
          <a:ext cx="441729" cy="44172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6C8CF-9593-4462-82B2-D5AC68F0048D}">
      <dsp:nvSpPr>
        <dsp:cNvPr id="0" name=""/>
        <dsp:cNvSpPr/>
      </dsp:nvSpPr>
      <dsp:spPr>
        <a:xfrm rot="5400000">
          <a:off x="9121875" y="136058"/>
          <a:ext cx="1558441" cy="259321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62C41-1EA5-40AD-B2D4-895AB22DD000}">
      <dsp:nvSpPr>
        <dsp:cNvPr id="0" name=""/>
        <dsp:cNvSpPr/>
      </dsp:nvSpPr>
      <dsp:spPr>
        <a:xfrm>
          <a:off x="8861732" y="910869"/>
          <a:ext cx="2341165" cy="2052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800" kern="1200" dirty="0" err="1" smtClean="0"/>
            <a:t>ElderShield</a:t>
          </a:r>
          <a:endParaRPr lang="en-SG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800" kern="1200" dirty="0" smtClean="0"/>
            <a:t>(insurance for life)</a:t>
          </a:r>
        </a:p>
      </dsp:txBody>
      <dsp:txXfrm>
        <a:off x="8861732" y="910869"/>
        <a:ext cx="2341165" cy="2052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41F56-D0DD-47B1-8314-9B0C62870FCF}" type="datetimeFigureOut">
              <a:rPr lang="en-SG" smtClean="0"/>
              <a:t>21/2/2017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763AD-4F6E-495F-A2CF-C4C2FC6FD14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144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Presentation</a:t>
            </a:r>
            <a:r>
              <a:rPr lang="en-SG" baseline="0" dirty="0" smtClean="0"/>
              <a:t> is based on statistics and information available as well as work experience, observations and discussions with other practitioners</a:t>
            </a:r>
          </a:p>
          <a:p>
            <a:r>
              <a:rPr lang="en-SG" baseline="0" dirty="0" smtClean="0"/>
              <a:t>Does not represent agency or government’s views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63AD-4F6E-495F-A2CF-C4C2FC6FD141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69099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Personal –</a:t>
            </a:r>
          </a:p>
          <a:p>
            <a:r>
              <a:rPr lang="en-SG" dirty="0" smtClean="0"/>
              <a:t>Subsidies</a:t>
            </a:r>
            <a:r>
              <a:rPr lang="en-SG" baseline="0" dirty="0" smtClean="0"/>
              <a:t> – 80% for home &amp; centre-based care; 75% for nursing homes</a:t>
            </a:r>
          </a:p>
          <a:p>
            <a:r>
              <a:rPr lang="en-SG" baseline="0" dirty="0" smtClean="0"/>
              <a:t>Assistance schemes – Interim Disability Assistance Scheme for non-eligible to </a:t>
            </a:r>
            <a:r>
              <a:rPr lang="en-SG" baseline="0" dirty="0" err="1" smtClean="0"/>
              <a:t>ElderShield</a:t>
            </a:r>
            <a:r>
              <a:rPr lang="en-SG" baseline="0" dirty="0" smtClean="0"/>
              <a:t> due to age or pre-existing disabilities ($250/month); Seniors’ Mobility and Enabling Fund (subsidies for assistive devices, transport to care services); Foreign Domestic Worker Levy Concession ($60/month levy if FDW is for caring senior); Foreign Domestic Worker Grant ($120/month grant when FDW is hired to care for senior with moderate/severe disabilities); Caregiver’s Training Grant ($200/year for training); Pioneer Disability Assistance Scheme ($100/month for Pioneers with moderate/severe disabilities) – Pioneer born before 31/12/1949 &amp; </a:t>
            </a:r>
            <a:r>
              <a:rPr lang="en-SG" baseline="0" dirty="0" err="1" smtClean="0"/>
              <a:t>S’pore</a:t>
            </a:r>
            <a:r>
              <a:rPr lang="en-SG" baseline="0" dirty="0" smtClean="0"/>
              <a:t> Citizen before 31/12/1986)</a:t>
            </a:r>
          </a:p>
          <a:p>
            <a:r>
              <a:rPr lang="en-SG" baseline="0" dirty="0" err="1" smtClean="0"/>
              <a:t>ElderShield</a:t>
            </a:r>
            <a:r>
              <a:rPr lang="en-SG" baseline="0" dirty="0" smtClean="0"/>
              <a:t> – premium age 40-65, insured for life, $400/month for 72 months (disability – 3 or more ADL)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63AD-4F6E-495F-A2CF-C4C2FC6FD141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01981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63AD-4F6E-495F-A2CF-C4C2FC6FD141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28008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Government</a:t>
            </a:r>
            <a:r>
              <a:rPr lang="en-SG" baseline="0" dirty="0" smtClean="0"/>
              <a:t> funding is conservative and newer programmes are only partially funded or restricted funding (reimbursement, manpower)</a:t>
            </a:r>
          </a:p>
          <a:p>
            <a:r>
              <a:rPr lang="en-SG" baseline="0" dirty="0" smtClean="0"/>
              <a:t>Government budget slashed by 2% for most ministries</a:t>
            </a:r>
          </a:p>
          <a:p>
            <a:r>
              <a:rPr lang="en-SG" baseline="0" dirty="0" smtClean="0"/>
              <a:t>Hard to get funding for new and innovative programmes and services</a:t>
            </a:r>
          </a:p>
          <a:p>
            <a:r>
              <a:rPr lang="en-SG" baseline="0" dirty="0" smtClean="0"/>
              <a:t>Many different charities (more than 2400 registered charities in Arts and Heritage, Community, Education, Health, Religious, Social and Welfare, and Sports)</a:t>
            </a:r>
          </a:p>
          <a:p>
            <a:r>
              <a:rPr lang="en-SG" baseline="0" dirty="0" smtClean="0"/>
              <a:t>Scandals and mismanagement (National Kidney Foundation, </a:t>
            </a:r>
            <a:r>
              <a:rPr lang="en-SG" baseline="0" dirty="0" err="1" smtClean="0"/>
              <a:t>RenCi</a:t>
            </a:r>
            <a:r>
              <a:rPr lang="en-SG" baseline="0" dirty="0" smtClean="0"/>
              <a:t>, City Harvest, Singapore Association for Visually Handicapped) low of 28% in 2006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63AD-4F6E-495F-A2CF-C4C2FC6FD141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7832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Local manpower – unwilling to do care assistant jobs (dirty, physically</a:t>
            </a:r>
            <a:r>
              <a:rPr lang="en-SG" baseline="0" dirty="0" smtClean="0"/>
              <a:t> demanding)</a:t>
            </a:r>
          </a:p>
          <a:p>
            <a:r>
              <a:rPr lang="en-SG" baseline="0" dirty="0" smtClean="0"/>
              <a:t>Foreign – levy</a:t>
            </a:r>
          </a:p>
          <a:p>
            <a:r>
              <a:rPr lang="en-SG" baseline="0" dirty="0" smtClean="0"/>
              <a:t>Foreign – language and cultural – seniors speak Mandarin, dialects, Malay; cultural insensitivities</a:t>
            </a:r>
          </a:p>
          <a:p>
            <a:r>
              <a:rPr lang="en-SG" baseline="0" dirty="0" smtClean="0"/>
              <a:t>Competition for manpower with other sectors, falling birth rate</a:t>
            </a:r>
          </a:p>
          <a:p>
            <a:r>
              <a:rPr lang="en-SG" baseline="0" dirty="0" smtClean="0"/>
              <a:t>Pay and benefits lag behind private sector, despite government help and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63AD-4F6E-495F-A2CF-C4C2FC6FD141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5106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Too many players,</a:t>
            </a:r>
            <a:r>
              <a:rPr lang="en-SG" baseline="0" dirty="0" smtClean="0"/>
              <a:t> territorial</a:t>
            </a:r>
          </a:p>
          <a:p>
            <a:r>
              <a:rPr lang="en-SG" baseline="0" dirty="0" smtClean="0"/>
              <a:t>Central agency (Agency for Integrated Care) but ineffective, just a clearing house, “self-referral”/bureaucratic</a:t>
            </a:r>
          </a:p>
          <a:p>
            <a:r>
              <a:rPr lang="en-SG" baseline="0" dirty="0" smtClean="0"/>
              <a:t>Geographical service boundaries – different programmes, different ministries</a:t>
            </a:r>
          </a:p>
          <a:p>
            <a:r>
              <a:rPr lang="en-SG" baseline="0" dirty="0" smtClean="0"/>
              <a:t>Medical database, Social Service Net – not integrated, limited access, Personal Data Protection Act, client confidentiality, different SOPs e.g. rental blocks list</a:t>
            </a:r>
            <a:endParaRPr lang="en-S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63AD-4F6E-495F-A2CF-C4C2FC6FD141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064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baseline="0" dirty="0" smtClean="0"/>
              <a:t>Percentage of elderly population amongst countries present here</a:t>
            </a:r>
          </a:p>
          <a:p>
            <a:r>
              <a:rPr lang="en-SG" baseline="0" dirty="0" smtClean="0"/>
              <a:t>2030 projected numbers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63AD-4F6E-495F-A2CF-C4C2FC6FD141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1452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Implications</a:t>
            </a:r>
          </a:p>
          <a:p>
            <a:r>
              <a:rPr lang="en-SG" dirty="0" smtClean="0"/>
              <a:t>20.3 more years to work</a:t>
            </a:r>
            <a:r>
              <a:rPr lang="en-SG" baseline="0" dirty="0" smtClean="0"/>
              <a:t> and play</a:t>
            </a:r>
          </a:p>
          <a:p>
            <a:r>
              <a:rPr lang="en-SG" baseline="0" dirty="0" smtClean="0"/>
              <a:t>Singapore minimum retirement age is 62, reemployment up to age 65, from 1 July 2017, reemployment up to age 67 (Retirement and Reemployment Act (Cap 274A)</a:t>
            </a:r>
          </a:p>
          <a:p>
            <a:r>
              <a:rPr lang="en-SG" baseline="0" dirty="0" smtClean="0"/>
              <a:t>Exemptions: Military Officers (age 50), Police, Civil Defence; medical practitioners and dentists; teaching staff of specified tertiary institutions; Administrative Service (Civil Service); pilots and cabin crew</a:t>
            </a:r>
          </a:p>
          <a:p>
            <a:r>
              <a:rPr lang="en-SG" baseline="0" dirty="0" smtClean="0"/>
              <a:t>Healthcare (hospitals, community hospitals, nursing homes, community care services), housing (studio apartments, lease buyback, proximity grants), care giving (maids, family members, elderly spouse), income and CPF (minimum sum $83K~$249K and CPF Life)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63AD-4F6E-495F-A2CF-C4C2FC6FD141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714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$8.9</a:t>
            </a:r>
            <a:r>
              <a:rPr lang="en-SG" baseline="0" dirty="0" smtClean="0"/>
              <a:t> billion (15% of total budget)</a:t>
            </a:r>
          </a:p>
          <a:p>
            <a:r>
              <a:rPr lang="en-SG" baseline="0" dirty="0" smtClean="0"/>
              <a:t>Latest: from six regional health systems into three integrated clusters – better co-ordination and integration of care from acute, to primary and community</a:t>
            </a:r>
          </a:p>
          <a:p>
            <a:r>
              <a:rPr lang="en-SG" baseline="0" dirty="0" smtClean="0"/>
              <a:t>Raising productivity in view of tightening of labour market (similar to construction industry)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63AD-4F6E-495F-A2CF-C4C2FC6FD141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0188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SG" dirty="0" smtClean="0"/>
              <a:t>Self – own</a:t>
            </a:r>
            <a:r>
              <a:rPr lang="en-SG" baseline="0" dirty="0" smtClean="0"/>
              <a:t> responsibility in one’s well being</a:t>
            </a:r>
          </a:p>
          <a:p>
            <a:pPr marL="228600" indent="-228600">
              <a:buAutoNum type="arabicPeriod"/>
            </a:pPr>
            <a:r>
              <a:rPr lang="en-SG" baseline="0" dirty="0" smtClean="0"/>
              <a:t>Family – immediate and first line of support</a:t>
            </a:r>
          </a:p>
          <a:p>
            <a:pPr marL="228600" indent="-228600">
              <a:buAutoNum type="arabicPeriod"/>
            </a:pPr>
            <a:r>
              <a:rPr lang="en-SG" baseline="0" dirty="0" smtClean="0"/>
              <a:t>Private – when one can afford the services</a:t>
            </a:r>
          </a:p>
          <a:p>
            <a:pPr marL="228600" indent="-228600">
              <a:buAutoNum type="arabicPeriod"/>
            </a:pPr>
            <a:r>
              <a:rPr lang="en-SG" baseline="0" dirty="0" smtClean="0"/>
              <a:t>VWO – when one has difficulty accessing services; support and partnership with private</a:t>
            </a:r>
          </a:p>
          <a:p>
            <a:pPr marL="228600" indent="-228600">
              <a:buAutoNum type="arabicPeriod"/>
            </a:pPr>
            <a:r>
              <a:rPr lang="en-SG" baseline="0" dirty="0" smtClean="0"/>
              <a:t>Government – last option of support, for the most vulnerable: social safety net (destitute people, disabled </a:t>
            </a:r>
            <a:r>
              <a:rPr lang="en-SG" baseline="0" dirty="0" err="1" smtClean="0"/>
              <a:t>etc</a:t>
            </a:r>
            <a:r>
              <a:rPr lang="en-SG" baseline="0" dirty="0" smtClean="0"/>
              <a:t>), provide essential services at affordable rates, work with VWO to help the more vulnerable, encourage private sector to chip in charity; ministerial committee on ageing;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63AD-4F6E-495F-A2CF-C4C2FC6FD141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2087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Financial</a:t>
            </a:r>
            <a:r>
              <a:rPr lang="en-SG" baseline="0" dirty="0" smtClean="0"/>
              <a:t> Security: CPF and CPF Life, COMCARE assistance, rebates and grants</a:t>
            </a:r>
          </a:p>
          <a:p>
            <a:r>
              <a:rPr lang="en-SG" baseline="0" dirty="0" smtClean="0"/>
              <a:t>Employment: Retirement and Reemployment Act</a:t>
            </a:r>
          </a:p>
          <a:p>
            <a:r>
              <a:rPr lang="en-SG" baseline="0" dirty="0" smtClean="0"/>
              <a:t>Housing, Transport, Land use: Studio apartments, lease buyback, rental housing; senior concession, escalators, lifts and covered walkways; universal design</a:t>
            </a:r>
          </a:p>
          <a:p>
            <a:r>
              <a:rPr lang="en-SG" baseline="0" dirty="0" smtClean="0"/>
              <a:t>Active Ageing and Social Integration: Age-in-community, SACs, PGO, PA, Grassroots, C3A</a:t>
            </a:r>
          </a:p>
          <a:p>
            <a:r>
              <a:rPr lang="en-SG" baseline="0" dirty="0" smtClean="0"/>
              <a:t>Cohesion and Conflict: inter-generational bonding through activities, volunteering, campaigns</a:t>
            </a:r>
          </a:p>
          <a:p>
            <a:r>
              <a:rPr lang="en-SG" baseline="0" dirty="0" smtClean="0"/>
              <a:t>Holistic and Affordable Healthcare and Eldercare: CHAS, PA, </a:t>
            </a:r>
            <a:r>
              <a:rPr lang="en-SG" baseline="0" dirty="0" err="1" smtClean="0"/>
              <a:t>Medisave</a:t>
            </a:r>
            <a:r>
              <a:rPr lang="en-SG" baseline="0" dirty="0" smtClean="0"/>
              <a:t>, </a:t>
            </a:r>
            <a:r>
              <a:rPr lang="en-SG" baseline="0" dirty="0" err="1" smtClean="0"/>
              <a:t>Medishield</a:t>
            </a:r>
            <a:r>
              <a:rPr lang="en-SG" baseline="0" dirty="0" smtClean="0"/>
              <a:t> (90yo), Subsidies (means tested) – drugs and procedures, community and home care, domestic helper (FDW)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63AD-4F6E-495F-A2CF-C4C2FC6FD141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37617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Testing and piloting different models and services</a:t>
            </a:r>
          </a:p>
          <a:p>
            <a:r>
              <a:rPr lang="en-SG" dirty="0" smtClean="0"/>
              <a:t>Seeing integration</a:t>
            </a:r>
            <a:r>
              <a:rPr lang="en-SG" baseline="0" dirty="0" smtClean="0"/>
              <a:t> of medical and social care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63AD-4F6E-495F-A2CF-C4C2FC6FD141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3539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Hospitals – Doctor, Nurses, Case Manager, Medical</a:t>
            </a:r>
            <a:r>
              <a:rPr lang="en-SG" baseline="0" dirty="0" smtClean="0"/>
              <a:t> Social Workers</a:t>
            </a:r>
          </a:p>
          <a:p>
            <a:r>
              <a:rPr lang="en-SG" baseline="0" dirty="0" smtClean="0"/>
              <a:t>Community Hospital / Centre-based / Home Care – Medical, Nursing, Rehabilitation and Personal Care services (dementia care, enhanced dementia care)</a:t>
            </a:r>
          </a:p>
          <a:p>
            <a:r>
              <a:rPr lang="en-SG" baseline="0" dirty="0" smtClean="0"/>
              <a:t>Community Based Programmes: CREST (Community Resource, Engagement and Support Team), COMIT (Community Intervention Team)</a:t>
            </a:r>
          </a:p>
          <a:p>
            <a:r>
              <a:rPr lang="en-SG" baseline="0" dirty="0" smtClean="0"/>
              <a:t>Testing different models: Senior Group Home, Virtual Hospital, CCMS, Transition Care </a:t>
            </a:r>
            <a:r>
              <a:rPr lang="en-SG" baseline="0" dirty="0" err="1" smtClean="0"/>
              <a:t>etc</a:t>
            </a:r>
            <a:endParaRPr lang="en-SG" baseline="0" dirty="0" smtClean="0"/>
          </a:p>
          <a:p>
            <a:r>
              <a:rPr lang="en-SG" baseline="0" dirty="0" smtClean="0"/>
              <a:t>Nursing Home – Cat III &amp; IV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63AD-4F6E-495F-A2CF-C4C2FC6FD141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4154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Personal – general GP</a:t>
            </a:r>
          </a:p>
          <a:p>
            <a:r>
              <a:rPr lang="en-SG" dirty="0" smtClean="0"/>
              <a:t>Subsidies</a:t>
            </a:r>
            <a:r>
              <a:rPr lang="en-SG" baseline="0" dirty="0" smtClean="0"/>
              <a:t> – hospitalisation</a:t>
            </a:r>
          </a:p>
          <a:p>
            <a:r>
              <a:rPr lang="en-SG" baseline="0" dirty="0" err="1" smtClean="0"/>
              <a:t>MediSave</a:t>
            </a:r>
            <a:r>
              <a:rPr lang="en-SG" baseline="0" dirty="0" smtClean="0"/>
              <a:t> – inpatient - $450/day; day surgery - $300/day; surgical operations - $250~$7,550; palliative/hospice ($2,500/life), community hospital ($5,000/year), day rehab ($1,500/year); Health screening, chronic diseases management - $400/year; Elderly outpatient treatment - $200/year</a:t>
            </a:r>
            <a:br>
              <a:rPr lang="en-SG" baseline="0" dirty="0" smtClean="0"/>
            </a:br>
            <a:r>
              <a:rPr lang="en-SG" baseline="0" dirty="0" smtClean="0"/>
              <a:t>MediShield – insurance scheme for B2/C wards; higher </a:t>
            </a:r>
            <a:r>
              <a:rPr lang="en-SG" baseline="0" dirty="0" err="1" smtClean="0"/>
              <a:t>payout</a:t>
            </a:r>
            <a:r>
              <a:rPr lang="en-SG" baseline="0" dirty="0" smtClean="0"/>
              <a:t> with private insurers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63AD-4F6E-495F-A2CF-C4C2FC6FD141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052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89A8-9CC2-463A-BE85-D4DCEE1F92DA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F23-A9FB-40B1-B099-A20250F1D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18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89A8-9CC2-463A-BE85-D4DCEE1F92DA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F23-A9FB-40B1-B099-A20250F1D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0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89A8-9CC2-463A-BE85-D4DCEE1F92DA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F23-A9FB-40B1-B099-A20250F1D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8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ritannic Bold" panose="020B09030607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99"/>
                </a:solidFill>
                <a:latin typeface="Britannic Bold" panose="020B0903060703020204" pitchFamily="34" charset="0"/>
              </a:defRPr>
            </a:lvl1pPr>
            <a:lvl2pPr>
              <a:defRPr>
                <a:solidFill>
                  <a:srgbClr val="003399"/>
                </a:solidFill>
                <a:latin typeface="Britannic Bold" panose="020B0903060703020204" pitchFamily="34" charset="0"/>
              </a:defRPr>
            </a:lvl2pPr>
            <a:lvl3pPr>
              <a:defRPr>
                <a:solidFill>
                  <a:srgbClr val="003399"/>
                </a:solidFill>
                <a:latin typeface="Britannic Bold" panose="020B0903060703020204" pitchFamily="34" charset="0"/>
              </a:defRPr>
            </a:lvl3pPr>
            <a:lvl4pPr>
              <a:defRPr>
                <a:solidFill>
                  <a:srgbClr val="003399"/>
                </a:solidFill>
                <a:latin typeface="Britannic Bold" panose="020B0903060703020204" pitchFamily="34" charset="0"/>
              </a:defRPr>
            </a:lvl4pPr>
            <a:lvl5pPr>
              <a:defRPr>
                <a:solidFill>
                  <a:srgbClr val="003399"/>
                </a:solidFill>
                <a:latin typeface="Britannic Bold" panose="020B0903060703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89A8-9CC2-463A-BE85-D4DCEE1F92DA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F23-A9FB-40B1-B099-A20250F1D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80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89A8-9CC2-463A-BE85-D4DCEE1F92DA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F23-A9FB-40B1-B099-A20250F1D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39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89A8-9CC2-463A-BE85-D4DCEE1F92DA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F23-A9FB-40B1-B099-A20250F1D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9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89A8-9CC2-463A-BE85-D4DCEE1F92DA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F23-A9FB-40B1-B099-A20250F1D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29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89A8-9CC2-463A-BE85-D4DCEE1F92DA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F23-A9FB-40B1-B099-A20250F1D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00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89A8-9CC2-463A-BE85-D4DCEE1F92DA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F23-A9FB-40B1-B099-A20250F1D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23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89A8-9CC2-463A-BE85-D4DCEE1F92DA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F23-A9FB-40B1-B099-A20250F1D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4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89A8-9CC2-463A-BE85-D4DCEE1F92DA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FBF23-A9FB-40B1-B099-A20250F1D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34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B89A8-9CC2-463A-BE85-D4DCEE1F92DA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FBF23-A9FB-40B1-B099-A20250F1D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03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2933778" y="3888999"/>
            <a:ext cx="6661328" cy="739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35280" y="3044046"/>
            <a:ext cx="11531600" cy="140603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 prstMaterial="metal">
              <a:bevelT h="25400" prst="softRound"/>
              <a:bevelB w="38100" h="38100" prst="angle"/>
            </a:sp3d>
          </a:bodyPr>
          <a:lstStyle/>
          <a:p>
            <a:r>
              <a:rPr lang="en-GB" spc="300" dirty="0" smtClean="0">
                <a:solidFill>
                  <a:schemeClr val="bg1">
                    <a:lumMod val="50000"/>
                  </a:schemeClr>
                </a:solidFill>
                <a:effectLst/>
                <a:latin typeface="Britannic Bold" panose="020B0903060703020204" pitchFamily="34" charset="0"/>
              </a:rPr>
              <a:t>AGEING  SOCIETY  AND CHALLENGES  IN  SINGAPORE</a:t>
            </a:r>
            <a:endParaRPr lang="en-GB" spc="300" dirty="0">
              <a:solidFill>
                <a:schemeClr val="bg1">
                  <a:lumMod val="50000"/>
                </a:schemeClr>
              </a:solidFill>
              <a:effectLst/>
              <a:latin typeface="Britannic Bold" panose="020B0903060703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4338320"/>
            <a:ext cx="9144000" cy="1452880"/>
          </a:xfrm>
        </p:spPr>
        <p:txBody>
          <a:bodyPr anchor="ctr">
            <a:normAutofit/>
          </a:bodyPr>
          <a:lstStyle/>
          <a:p>
            <a:r>
              <a:rPr lang="en-GB" sz="3200" dirty="0" smtClean="0">
                <a:solidFill>
                  <a:srgbClr val="003399"/>
                </a:solidFill>
                <a:latin typeface="Britannic Bold" panose="020B0903060703020204" pitchFamily="34" charset="0"/>
              </a:rPr>
              <a:t>Public Symposium in Seoul</a:t>
            </a:r>
          </a:p>
          <a:p>
            <a:r>
              <a:rPr lang="en-GB" dirty="0" smtClean="0">
                <a:solidFill>
                  <a:srgbClr val="003399"/>
                </a:solidFill>
                <a:latin typeface="Britannic Bold" panose="020B0903060703020204" pitchFamily="34" charset="0"/>
              </a:rPr>
              <a:t>28 February 2017</a:t>
            </a:r>
          </a:p>
          <a:p>
            <a:r>
              <a:rPr lang="en-GB" i="1" dirty="0" smtClean="0">
                <a:solidFill>
                  <a:srgbClr val="003399"/>
                </a:solidFill>
                <a:latin typeface="Britannic Bold" panose="020B0903060703020204" pitchFamily="34" charset="0"/>
              </a:rPr>
              <a:t>Presented by Simon-Peter Lum</a:t>
            </a:r>
            <a:endParaRPr lang="en-GB" i="1" dirty="0">
              <a:solidFill>
                <a:srgbClr val="003399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40" y="487680"/>
            <a:ext cx="2418080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SG" sz="2800" dirty="0" smtClean="0"/>
              <a:t>Summary of Services Provided at Community-Based Care Centres</a:t>
            </a:r>
            <a:endParaRPr lang="en-SG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971313"/>
              </p:ext>
            </p:extLst>
          </p:nvPr>
        </p:nvGraphicFramePr>
        <p:xfrm>
          <a:off x="344243" y="1054253"/>
          <a:ext cx="11521441" cy="49473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2005"/>
                <a:gridCol w="1564906"/>
                <a:gridCol w="1564906"/>
                <a:gridCol w="1564906"/>
                <a:gridCol w="1564906"/>
                <a:gridCol w="1564906"/>
                <a:gridCol w="1564906"/>
              </a:tblGrid>
              <a:tr h="588705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Services</a:t>
                      </a:r>
                      <a:endParaRPr lang="en-SG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Seniors Activity</a:t>
                      </a:r>
                      <a:r>
                        <a:rPr lang="en-SG" sz="1600" baseline="0" dirty="0" smtClean="0"/>
                        <a:t> Centre</a:t>
                      </a:r>
                      <a:endParaRPr lang="en-SG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Dedicated Care Centre</a:t>
                      </a:r>
                      <a:endParaRPr lang="en-SG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Rehab Centre</a:t>
                      </a:r>
                      <a:endParaRPr lang="en-SG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Home Care</a:t>
                      </a:r>
                      <a:endParaRPr lang="en-SG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/>
                        <a:t>SPICE</a:t>
                      </a:r>
                      <a:endParaRPr lang="en-SG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Senior Care Centre</a:t>
                      </a:r>
                      <a:endParaRPr lang="en-SG" sz="16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01442">
                <a:tc>
                  <a:txBody>
                    <a:bodyPr/>
                    <a:lstStyle/>
                    <a:p>
                      <a:r>
                        <a:rPr lang="en-SG" sz="1600" b="1" dirty="0" smtClean="0">
                          <a:solidFill>
                            <a:schemeClr val="tx1"/>
                          </a:solidFill>
                        </a:rPr>
                        <a:t>Care Needs</a:t>
                      </a:r>
                      <a:endParaRPr lang="en-SG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en-SG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chemeClr val="tx1"/>
                          </a:solidFill>
                        </a:rPr>
                        <a:t>Low-Med</a:t>
                      </a:r>
                      <a:endParaRPr lang="en-SG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chemeClr val="tx1"/>
                          </a:solidFill>
                        </a:rPr>
                        <a:t>Med</a:t>
                      </a:r>
                      <a:endParaRPr lang="en-SG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chemeClr val="tx1"/>
                          </a:solidFill>
                        </a:rPr>
                        <a:t>Low-High</a:t>
                      </a:r>
                      <a:endParaRPr lang="en-SG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en-SG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chemeClr val="tx1"/>
                          </a:solidFill>
                        </a:rPr>
                        <a:t>Low-High</a:t>
                      </a:r>
                      <a:endParaRPr lang="en-SG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01442">
                <a:tc>
                  <a:txBody>
                    <a:bodyPr/>
                    <a:lstStyle/>
                    <a:p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Maintenance Day Care</a:t>
                      </a:r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Social Care</a:t>
                      </a:r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Single</a:t>
                      </a:r>
                      <a:r>
                        <a:rPr lang="en-SG" sz="1600" b="1" baseline="0" dirty="0" smtClean="0">
                          <a:solidFill>
                            <a:schemeClr val="accent2"/>
                          </a:solidFill>
                        </a:rPr>
                        <a:t> Service</a:t>
                      </a:r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301442">
                <a:tc>
                  <a:txBody>
                    <a:bodyPr/>
                    <a:lstStyle/>
                    <a:p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Day Rehabilitation</a:t>
                      </a:r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b="1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Single Service</a:t>
                      </a:r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3014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Dementia</a:t>
                      </a:r>
                      <a:r>
                        <a:rPr lang="en-SG" sz="1600" b="1" baseline="0" dirty="0" smtClean="0">
                          <a:solidFill>
                            <a:schemeClr val="accent2"/>
                          </a:solidFill>
                        </a:rPr>
                        <a:t> Day Care</a:t>
                      </a:r>
                      <a:endParaRPr lang="en-SG" sz="1600" b="1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Single</a:t>
                      </a:r>
                      <a:r>
                        <a:rPr lang="en-SG" sz="1600" b="1" baseline="0" dirty="0" smtClean="0">
                          <a:solidFill>
                            <a:schemeClr val="accent2"/>
                          </a:solidFill>
                        </a:rPr>
                        <a:t> Service</a:t>
                      </a:r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301442">
                <a:tc>
                  <a:txBody>
                    <a:bodyPr/>
                    <a:lstStyle/>
                    <a:p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Basic Nursing</a:t>
                      </a:r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</a:tr>
              <a:tr h="301442">
                <a:tc>
                  <a:txBody>
                    <a:bodyPr/>
                    <a:lstStyle/>
                    <a:p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Hospice Day Care</a:t>
                      </a:r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chemeClr val="accent2"/>
                          </a:solidFill>
                        </a:rPr>
                        <a:t>Single Service</a:t>
                      </a:r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301442">
                <a:tc>
                  <a:txBody>
                    <a:bodyPr/>
                    <a:lstStyle/>
                    <a:p>
                      <a:r>
                        <a:rPr lang="en-SG" sz="1600" b="1" dirty="0" smtClean="0">
                          <a:solidFill>
                            <a:srgbClr val="00B0F0"/>
                          </a:solidFill>
                        </a:rPr>
                        <a:t>Medical Escort</a:t>
                      </a:r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00B0F0"/>
                          </a:solidFill>
                        </a:rPr>
                        <a:t>#</a:t>
                      </a:r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00B0F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00B0F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</a:tr>
              <a:tr h="301442">
                <a:tc>
                  <a:txBody>
                    <a:bodyPr/>
                    <a:lstStyle/>
                    <a:p>
                      <a:r>
                        <a:rPr lang="en-SG" sz="1600" b="1" dirty="0" smtClean="0">
                          <a:solidFill>
                            <a:srgbClr val="00B0F0"/>
                          </a:solidFill>
                        </a:rPr>
                        <a:t>Transport</a:t>
                      </a:r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00B0F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00B0F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00B0F0"/>
                          </a:solidFill>
                        </a:rPr>
                        <a:t>#</a:t>
                      </a:r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00B0F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00B0F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</a:tr>
              <a:tr h="301442">
                <a:tc>
                  <a:txBody>
                    <a:bodyPr/>
                    <a:lstStyle/>
                    <a:p>
                      <a:r>
                        <a:rPr lang="en-SG" sz="1600" b="1" dirty="0" smtClean="0">
                          <a:solidFill>
                            <a:srgbClr val="00B0F0"/>
                          </a:solidFill>
                        </a:rPr>
                        <a:t>Meals-on-Wheels</a:t>
                      </a:r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00B0F0"/>
                          </a:solidFill>
                        </a:rPr>
                        <a:t>#</a:t>
                      </a:r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00B0F0"/>
                          </a:solidFill>
                        </a:rPr>
                        <a:t>#</a:t>
                      </a:r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00B0F0"/>
                          </a:solidFill>
                        </a:rPr>
                        <a:t>#</a:t>
                      </a:r>
                      <a:endParaRPr lang="en-SG" sz="16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</a:tr>
              <a:tr h="301442">
                <a:tc>
                  <a:txBody>
                    <a:bodyPr/>
                    <a:lstStyle/>
                    <a:p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Home</a:t>
                      </a:r>
                      <a:r>
                        <a:rPr lang="en-SG" sz="1600" b="1" baseline="0" dirty="0" smtClean="0">
                          <a:solidFill>
                            <a:srgbClr val="7030A0"/>
                          </a:solidFill>
                        </a:rPr>
                        <a:t> Personal Care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301442">
                <a:tc>
                  <a:txBody>
                    <a:bodyPr/>
                    <a:lstStyle/>
                    <a:p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Home Nursing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301442">
                <a:tc>
                  <a:txBody>
                    <a:bodyPr/>
                    <a:lstStyle/>
                    <a:p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Home Therapy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301442">
                <a:tc>
                  <a:txBody>
                    <a:bodyPr/>
                    <a:lstStyle/>
                    <a:p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Home Medical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 smtClean="0">
                          <a:solidFill>
                            <a:srgbClr val="7030A0"/>
                          </a:solidFill>
                        </a:rPr>
                        <a:t>√</a:t>
                      </a:r>
                      <a:endParaRPr lang="en-SG" sz="16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3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SG" sz="3200" dirty="0" smtClean="0"/>
              <a:t>Funding for Medical Expenses</a:t>
            </a:r>
            <a:endParaRPr lang="en-SG" sz="32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930439"/>
              </p:ext>
            </p:extLst>
          </p:nvPr>
        </p:nvGraphicFramePr>
        <p:xfrm>
          <a:off x="602530" y="609566"/>
          <a:ext cx="11209256" cy="574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93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SG" sz="3200" dirty="0" smtClean="0"/>
              <a:t>Funding for Disability</a:t>
            </a:r>
            <a:endParaRPr lang="en-SG" sz="32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123641"/>
              </p:ext>
            </p:extLst>
          </p:nvPr>
        </p:nvGraphicFramePr>
        <p:xfrm>
          <a:off x="602530" y="609566"/>
          <a:ext cx="11209256" cy="574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6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SG" dirty="0" smtClean="0"/>
              <a:t>Integrating Social and Medical Care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114"/>
            <a:ext cx="5272144" cy="4351338"/>
          </a:xfrm>
        </p:spPr>
        <p:txBody>
          <a:bodyPr>
            <a:normAutofit lnSpcReduction="10000"/>
          </a:bodyPr>
          <a:lstStyle/>
          <a:p>
            <a:r>
              <a:rPr lang="en-SG" dirty="0" smtClean="0">
                <a:solidFill>
                  <a:schemeClr val="accent6">
                    <a:lumMod val="75000"/>
                  </a:schemeClr>
                </a:solidFill>
              </a:rPr>
              <a:t>Maintenance Day Care</a:t>
            </a:r>
          </a:p>
          <a:p>
            <a:r>
              <a:rPr lang="en-SG" dirty="0" smtClean="0">
                <a:solidFill>
                  <a:schemeClr val="accent6">
                    <a:lumMod val="75000"/>
                  </a:schemeClr>
                </a:solidFill>
              </a:rPr>
              <a:t>Dementia Day Care</a:t>
            </a:r>
          </a:p>
          <a:p>
            <a:r>
              <a:rPr lang="en-SG" dirty="0" smtClean="0">
                <a:solidFill>
                  <a:schemeClr val="accent6">
                    <a:lumMod val="75000"/>
                  </a:schemeClr>
                </a:solidFill>
              </a:rPr>
              <a:t>Day Rehabilitation</a:t>
            </a:r>
          </a:p>
          <a:p>
            <a:r>
              <a:rPr lang="en-SG" dirty="0" smtClean="0">
                <a:solidFill>
                  <a:schemeClr val="accent6">
                    <a:lumMod val="75000"/>
                  </a:schemeClr>
                </a:solidFill>
              </a:rPr>
              <a:t>Basic Nursing</a:t>
            </a:r>
          </a:p>
          <a:p>
            <a:r>
              <a:rPr lang="en-SG" dirty="0" smtClean="0">
                <a:solidFill>
                  <a:schemeClr val="accent6">
                    <a:lumMod val="75000"/>
                  </a:schemeClr>
                </a:solidFill>
              </a:rPr>
              <a:t>Home Personal Care</a:t>
            </a:r>
          </a:p>
          <a:p>
            <a:r>
              <a:rPr lang="en-SG" dirty="0" smtClean="0">
                <a:solidFill>
                  <a:schemeClr val="accent6">
                    <a:lumMod val="75000"/>
                  </a:schemeClr>
                </a:solidFill>
              </a:rPr>
              <a:t>Home Nursing</a:t>
            </a:r>
          </a:p>
          <a:p>
            <a:r>
              <a:rPr lang="en-SG" dirty="0" smtClean="0">
                <a:solidFill>
                  <a:schemeClr val="accent6">
                    <a:lumMod val="75000"/>
                  </a:schemeClr>
                </a:solidFill>
              </a:rPr>
              <a:t>Home Medical</a:t>
            </a:r>
          </a:p>
          <a:p>
            <a:r>
              <a:rPr lang="en-SG" dirty="0" smtClean="0">
                <a:solidFill>
                  <a:schemeClr val="accent6">
                    <a:lumMod val="75000"/>
                  </a:schemeClr>
                </a:solidFill>
              </a:rPr>
              <a:t>Medical Escort</a:t>
            </a:r>
          </a:p>
          <a:p>
            <a:r>
              <a:rPr lang="en-SG" dirty="0" smtClean="0">
                <a:solidFill>
                  <a:schemeClr val="accent6">
                    <a:lumMod val="75000"/>
                  </a:schemeClr>
                </a:solidFill>
              </a:rPr>
              <a:t>Transport</a:t>
            </a:r>
          </a:p>
          <a:p>
            <a:endParaRPr lang="en-SG" dirty="0">
              <a:solidFill>
                <a:srgbClr val="003399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97302" y="1752114"/>
            <a:ext cx="52721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399"/>
                </a:solidFill>
                <a:latin typeface="Britannic Bold" panose="020B09030607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Britannic Bold" panose="020B09030607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399"/>
                </a:solidFill>
                <a:latin typeface="Britannic Bold" panose="020B09030607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Britannic Bold" panose="020B09030607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399"/>
                </a:solidFill>
                <a:latin typeface="Britannic Bold" panose="020B09030607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dirty="0" smtClean="0"/>
              <a:t>Social and Recreational Activities</a:t>
            </a:r>
          </a:p>
          <a:p>
            <a:r>
              <a:rPr lang="en-SG" dirty="0" smtClean="0"/>
              <a:t>Community Kitchen</a:t>
            </a:r>
          </a:p>
          <a:p>
            <a:r>
              <a:rPr lang="en-SG" dirty="0" smtClean="0"/>
              <a:t>Befriending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4506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SG" dirty="0" smtClean="0"/>
              <a:t>Challenges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SG" dirty="0" smtClean="0">
                <a:solidFill>
                  <a:srgbClr val="003399"/>
                </a:solidFill>
              </a:rPr>
              <a:t>Funding</a:t>
            </a:r>
          </a:p>
          <a:p>
            <a:pPr>
              <a:lnSpc>
                <a:spcPct val="200000"/>
              </a:lnSpc>
            </a:pPr>
            <a:r>
              <a:rPr lang="en-SG" dirty="0" smtClean="0"/>
              <a:t>Manpower</a:t>
            </a:r>
          </a:p>
          <a:p>
            <a:pPr>
              <a:lnSpc>
                <a:spcPct val="200000"/>
              </a:lnSpc>
            </a:pPr>
            <a:r>
              <a:rPr lang="en-SG" dirty="0" smtClean="0">
                <a:solidFill>
                  <a:srgbClr val="003399"/>
                </a:solidFill>
              </a:rPr>
              <a:t>Coordination and Integration</a:t>
            </a:r>
            <a:endParaRPr lang="en-SG" dirty="0">
              <a:solidFill>
                <a:srgbClr val="0033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63" y="848300"/>
            <a:ext cx="548836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75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SG" dirty="0" smtClean="0"/>
              <a:t>Challenges – Funding</a:t>
            </a:r>
            <a:endParaRPr lang="en-S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Funding mainly by Government (60 to 100%)</a:t>
            </a:r>
          </a:p>
          <a:p>
            <a:r>
              <a:rPr lang="en-SG" dirty="0" smtClean="0"/>
              <a:t>Supplemented by charity dollar (donations and Tote Board)</a:t>
            </a:r>
          </a:p>
          <a:p>
            <a:r>
              <a:rPr lang="en-SG" dirty="0" smtClean="0"/>
              <a:t>Limits new (innovative) programmes and services</a:t>
            </a:r>
          </a:p>
          <a:p>
            <a:r>
              <a:rPr lang="en-SG" dirty="0" smtClean="0"/>
              <a:t>Competition in fund-raising</a:t>
            </a:r>
          </a:p>
          <a:p>
            <a:r>
              <a:rPr lang="en-SG" dirty="0" smtClean="0"/>
              <a:t>Public trust</a:t>
            </a:r>
          </a:p>
          <a:p>
            <a:pPr lvl="1"/>
            <a:r>
              <a:rPr lang="en-SG" sz="1800" dirty="0"/>
              <a:t>http://www.straitstimes.com/opinion/holding-charities-to-account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8" t="7414" r="26240"/>
          <a:stretch/>
        </p:blipFill>
        <p:spPr>
          <a:xfrm>
            <a:off x="9321554" y="2791080"/>
            <a:ext cx="2530136" cy="3319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78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SG" dirty="0" smtClean="0"/>
              <a:t>Challenges – Manpower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>
                <a:solidFill>
                  <a:srgbClr val="003399"/>
                </a:solidFill>
              </a:rPr>
              <a:t>Manpower limitations (local and foreign)</a:t>
            </a:r>
          </a:p>
          <a:p>
            <a:r>
              <a:rPr lang="en-SG" dirty="0" smtClean="0"/>
              <a:t>Language and cultural barriers</a:t>
            </a:r>
          </a:p>
          <a:p>
            <a:r>
              <a:rPr lang="en-SG" dirty="0" smtClean="0">
                <a:solidFill>
                  <a:srgbClr val="003399"/>
                </a:solidFill>
              </a:rPr>
              <a:t>Competing with other sectors</a:t>
            </a:r>
          </a:p>
          <a:p>
            <a:r>
              <a:rPr lang="en-SG" dirty="0" smtClean="0"/>
              <a:t>Remuneration and benefits</a:t>
            </a:r>
            <a:endParaRPr lang="en-SG" dirty="0">
              <a:solidFill>
                <a:srgbClr val="0033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8802" r="30744" b="48480"/>
          <a:stretch/>
        </p:blipFill>
        <p:spPr>
          <a:xfrm>
            <a:off x="9037467" y="4318987"/>
            <a:ext cx="2627791" cy="143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13" b="72816"/>
          <a:stretch/>
        </p:blipFill>
        <p:spPr>
          <a:xfrm>
            <a:off x="7869526" y="1038688"/>
            <a:ext cx="4124204" cy="1695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4747" b="48483"/>
          <a:stretch/>
        </p:blipFill>
        <p:spPr>
          <a:xfrm>
            <a:off x="6089990" y="2796465"/>
            <a:ext cx="2761048" cy="2654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065" b="45854"/>
          <a:stretch/>
        </p:blipFill>
        <p:spPr>
          <a:xfrm>
            <a:off x="8653613" y="2675907"/>
            <a:ext cx="3206955" cy="1594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04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SG" dirty="0" smtClean="0"/>
              <a:t>Challenges – Coordination &amp; Integration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SG" dirty="0" smtClean="0">
                <a:solidFill>
                  <a:srgbClr val="003399"/>
                </a:solidFill>
              </a:rPr>
              <a:t>463 registered members of National Council of Social Service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SG" dirty="0" smtClean="0">
                <a:solidFill>
                  <a:srgbClr val="003399"/>
                </a:solidFill>
              </a:rPr>
              <a:t>Many different organisations providing different services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SG" dirty="0" smtClean="0"/>
              <a:t>Different organisations providing same services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SG" dirty="0" smtClean="0">
                <a:solidFill>
                  <a:srgbClr val="003399"/>
                </a:solidFill>
              </a:rPr>
              <a:t>Competing KPIs and interests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SG" dirty="0" smtClean="0"/>
              <a:t>Geographical service boundaries constraints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SG" dirty="0" smtClean="0">
                <a:solidFill>
                  <a:srgbClr val="003399"/>
                </a:solidFill>
              </a:rPr>
              <a:t>Coordination and integration of services for clients (case management, data sharing)</a:t>
            </a:r>
            <a:endParaRPr lang="en-SG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SG" sz="7200" dirty="0" smtClean="0">
                <a:solidFill>
                  <a:srgbClr val="003399"/>
                </a:solidFill>
              </a:rPr>
              <a:t>Questions?</a:t>
            </a:r>
            <a:endParaRPr lang="en-SG" sz="72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SG" sz="7200" dirty="0" smtClean="0">
                <a:solidFill>
                  <a:srgbClr val="003399"/>
                </a:solidFill>
              </a:rPr>
              <a:t>Thank You</a:t>
            </a:r>
            <a:endParaRPr lang="en-SG" sz="72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 smtClean="0"/>
              <a:t>Ageing in Singapore</a:t>
            </a:r>
            <a:endParaRPr lang="en-GB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7887"/>
            <a:ext cx="10515600" cy="492907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>
                <a:solidFill>
                  <a:srgbClr val="003399"/>
                </a:solidFill>
                <a:latin typeface="Britannic Bold" panose="020B0903060703020204" pitchFamily="34" charset="0"/>
              </a:rPr>
              <a:t>Statistics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Approaches to Senior Care in Singapore</a:t>
            </a:r>
            <a:endParaRPr lang="en-GB" dirty="0"/>
          </a:p>
          <a:p>
            <a:pPr>
              <a:lnSpc>
                <a:spcPct val="200000"/>
              </a:lnSpc>
            </a:pPr>
            <a:r>
              <a:rPr lang="en-GB" dirty="0" smtClean="0"/>
              <a:t>Current Landscape of Senior Care in Singapore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Challenges</a:t>
            </a:r>
            <a:endParaRPr lang="en-GB" dirty="0">
              <a:solidFill>
                <a:srgbClr val="003399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7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397064"/>
              </p:ext>
            </p:extLst>
          </p:nvPr>
        </p:nvGraphicFramePr>
        <p:xfrm>
          <a:off x="505609" y="548639"/>
          <a:ext cx="11349317" cy="581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SG" dirty="0" smtClean="0"/>
              <a:t>Statistics: Elderly Population Comparison</a:t>
            </a:r>
            <a:endParaRPr lang="en-SG" dirty="0"/>
          </a:p>
        </p:txBody>
      </p:sp>
      <p:sp>
        <p:nvSpPr>
          <p:cNvPr id="3" name="TextBox 2"/>
          <p:cNvSpPr txBox="1"/>
          <p:nvPr/>
        </p:nvSpPr>
        <p:spPr>
          <a:xfrm>
            <a:off x="9115313" y="6368528"/>
            <a:ext cx="3076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i="1" dirty="0" smtClean="0"/>
              <a:t>Source: World Bank, ASEAN+6, DOS</a:t>
            </a:r>
            <a:endParaRPr lang="en-SG" sz="1400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89380" y="5033207"/>
            <a:ext cx="7948286" cy="365595"/>
            <a:chOff x="1289380" y="4968659"/>
            <a:chExt cx="7948286" cy="3655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r="4004" b="2667"/>
            <a:stretch/>
          </p:blipFill>
          <p:spPr>
            <a:xfrm>
              <a:off x="2770203" y="4973332"/>
              <a:ext cx="540000" cy="3562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1862" t="3190" r="3412"/>
            <a:stretch/>
          </p:blipFill>
          <p:spPr>
            <a:xfrm>
              <a:off x="4254179" y="4968659"/>
              <a:ext cx="540000" cy="3655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/>
            <a:srcRect l="4236" r="4889" b="8299"/>
            <a:stretch/>
          </p:blipFill>
          <p:spPr>
            <a:xfrm>
              <a:off x="5743035" y="4969444"/>
              <a:ext cx="540000" cy="3640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/>
            <a:srcRect r="2894" b="4539"/>
            <a:stretch/>
          </p:blipFill>
          <p:spPr>
            <a:xfrm>
              <a:off x="8697666" y="4969483"/>
              <a:ext cx="540000" cy="36394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25807" y="4970663"/>
              <a:ext cx="540000" cy="3615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89380" y="4971853"/>
              <a:ext cx="540000" cy="359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59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SG" dirty="0" smtClean="0"/>
              <a:t>Statistics: Singapore</a:t>
            </a:r>
            <a:endParaRPr lang="en-SG" dirty="0"/>
          </a:p>
        </p:txBody>
      </p:sp>
      <p:sp>
        <p:nvSpPr>
          <p:cNvPr id="3" name="TextBox 2"/>
          <p:cNvSpPr txBox="1"/>
          <p:nvPr/>
        </p:nvSpPr>
        <p:spPr>
          <a:xfrm>
            <a:off x="9115313" y="6368528"/>
            <a:ext cx="3076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i="1" dirty="0" smtClean="0"/>
              <a:t>Source: MOH, DOS</a:t>
            </a:r>
            <a:endParaRPr lang="en-SG" sz="1400" i="1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7023" y="1491667"/>
            <a:ext cx="6120322" cy="41023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196" y="1491667"/>
            <a:ext cx="5270574" cy="41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SG" dirty="0" smtClean="0"/>
              <a:t>Statistics: Singapore</a:t>
            </a:r>
            <a:endParaRPr lang="en-SG" dirty="0"/>
          </a:p>
        </p:txBody>
      </p:sp>
      <p:sp>
        <p:nvSpPr>
          <p:cNvPr id="3" name="TextBox 2"/>
          <p:cNvSpPr txBox="1"/>
          <p:nvPr/>
        </p:nvSpPr>
        <p:spPr>
          <a:xfrm>
            <a:off x="9115313" y="6368528"/>
            <a:ext cx="3076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i="1" dirty="0" smtClean="0"/>
              <a:t>Source: MOH</a:t>
            </a:r>
            <a:endParaRPr lang="en-SG" sz="14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4656" b="1997"/>
          <a:stretch/>
        </p:blipFill>
        <p:spPr>
          <a:xfrm>
            <a:off x="736846" y="1017757"/>
            <a:ext cx="5271127" cy="5004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3801" r="2732" b="2939"/>
          <a:stretch/>
        </p:blipFill>
        <p:spPr>
          <a:xfrm>
            <a:off x="6010183" y="1017757"/>
            <a:ext cx="5682339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SG" dirty="0" smtClean="0"/>
              <a:t>Approaches to Senior Care in Singapore</a:t>
            </a:r>
            <a:endParaRPr lang="en-SG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28048" y="1012054"/>
            <a:ext cx="7164589" cy="4908635"/>
            <a:chOff x="2528048" y="1012054"/>
            <a:chExt cx="7164589" cy="4908635"/>
          </a:xfrm>
        </p:grpSpPr>
        <p:sp>
          <p:nvSpPr>
            <p:cNvPr id="5" name="Freeform 4"/>
            <p:cNvSpPr/>
            <p:nvPr/>
          </p:nvSpPr>
          <p:spPr>
            <a:xfrm>
              <a:off x="4843954" y="2043029"/>
              <a:ext cx="4848683" cy="2844000"/>
            </a:xfrm>
            <a:custGeom>
              <a:avLst/>
              <a:gdLst>
                <a:gd name="connsiteX0" fmla="*/ 0 w 4848683"/>
                <a:gd name="connsiteY0" fmla="*/ 1555984 h 3111967"/>
                <a:gd name="connsiteX1" fmla="*/ 2424342 w 4848683"/>
                <a:gd name="connsiteY1" fmla="*/ 0 h 3111967"/>
                <a:gd name="connsiteX2" fmla="*/ 4848684 w 4848683"/>
                <a:gd name="connsiteY2" fmla="*/ 1555984 h 3111967"/>
                <a:gd name="connsiteX3" fmla="*/ 2424342 w 4848683"/>
                <a:gd name="connsiteY3" fmla="*/ 3111968 h 3111967"/>
                <a:gd name="connsiteX4" fmla="*/ 0 w 4848683"/>
                <a:gd name="connsiteY4" fmla="*/ 1555984 h 311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8683" h="3111967">
                  <a:moveTo>
                    <a:pt x="0" y="1555984"/>
                  </a:moveTo>
                  <a:cubicBezTo>
                    <a:pt x="0" y="696638"/>
                    <a:pt x="1085415" y="0"/>
                    <a:pt x="2424342" y="0"/>
                  </a:cubicBezTo>
                  <a:cubicBezTo>
                    <a:pt x="3763269" y="0"/>
                    <a:pt x="4848684" y="696638"/>
                    <a:pt x="4848684" y="1555984"/>
                  </a:cubicBezTo>
                  <a:cubicBezTo>
                    <a:pt x="4848684" y="2415330"/>
                    <a:pt x="3763269" y="3111968"/>
                    <a:pt x="2424342" y="3111968"/>
                  </a:cubicBezTo>
                  <a:cubicBezTo>
                    <a:pt x="1085415" y="3111968"/>
                    <a:pt x="0" y="2415330"/>
                    <a:pt x="0" y="155598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alpha val="50000"/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10830" tIns="359073" rIns="180000" bIns="359073" numCol="1" spcCol="1270" anchor="ctr" anchorCtr="0">
              <a:noAutofit/>
            </a:bodyPr>
            <a:lstStyle/>
            <a:p>
              <a:pPr lvl="0" algn="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2000" b="1" kern="1200" dirty="0" smtClean="0"/>
                <a:t>       Private Sector</a:t>
              </a:r>
              <a:endParaRPr lang="en-SG" sz="2000" b="1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3686001" y="3076689"/>
              <a:ext cx="4848683" cy="2844000"/>
            </a:xfrm>
            <a:custGeom>
              <a:avLst/>
              <a:gdLst>
                <a:gd name="connsiteX0" fmla="*/ 0 w 4848683"/>
                <a:gd name="connsiteY0" fmla="*/ 1555984 h 3111967"/>
                <a:gd name="connsiteX1" fmla="*/ 2424342 w 4848683"/>
                <a:gd name="connsiteY1" fmla="*/ 0 h 3111967"/>
                <a:gd name="connsiteX2" fmla="*/ 4848684 w 4848683"/>
                <a:gd name="connsiteY2" fmla="*/ 1555984 h 3111967"/>
                <a:gd name="connsiteX3" fmla="*/ 2424342 w 4848683"/>
                <a:gd name="connsiteY3" fmla="*/ 3111968 h 3111967"/>
                <a:gd name="connsiteX4" fmla="*/ 0 w 4848683"/>
                <a:gd name="connsiteY4" fmla="*/ 1555984 h 311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8683" h="3111967">
                  <a:moveTo>
                    <a:pt x="0" y="1555984"/>
                  </a:moveTo>
                  <a:cubicBezTo>
                    <a:pt x="0" y="696638"/>
                    <a:pt x="1085415" y="0"/>
                    <a:pt x="2424342" y="0"/>
                  </a:cubicBezTo>
                  <a:cubicBezTo>
                    <a:pt x="3763269" y="0"/>
                    <a:pt x="4848684" y="696638"/>
                    <a:pt x="4848684" y="1555984"/>
                  </a:cubicBezTo>
                  <a:cubicBezTo>
                    <a:pt x="4848684" y="2415330"/>
                    <a:pt x="3763269" y="3111968"/>
                    <a:pt x="2424342" y="3111968"/>
                  </a:cubicBezTo>
                  <a:cubicBezTo>
                    <a:pt x="1085415" y="3111968"/>
                    <a:pt x="0" y="2415330"/>
                    <a:pt x="0" y="155598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alpha val="50000"/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59464" tIns="1705597" rIns="559463" bIns="1800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SG" sz="2000" b="1" kern="1200" dirty="0" smtClean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2000" b="1" kern="1200" dirty="0" smtClean="0"/>
                <a:t>Voluntary Welfare Organisations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2000" b="1" kern="1200" dirty="0" smtClean="0"/>
                <a:t>(VWO)</a:t>
              </a:r>
              <a:endParaRPr lang="en-SG" sz="2000" b="1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528048" y="2043029"/>
              <a:ext cx="4848683" cy="2844000"/>
            </a:xfrm>
            <a:custGeom>
              <a:avLst/>
              <a:gdLst>
                <a:gd name="connsiteX0" fmla="*/ 0 w 4848683"/>
                <a:gd name="connsiteY0" fmla="*/ 1555984 h 3111967"/>
                <a:gd name="connsiteX1" fmla="*/ 2424342 w 4848683"/>
                <a:gd name="connsiteY1" fmla="*/ 0 h 3111967"/>
                <a:gd name="connsiteX2" fmla="*/ 4848684 w 4848683"/>
                <a:gd name="connsiteY2" fmla="*/ 1555984 h 3111967"/>
                <a:gd name="connsiteX3" fmla="*/ 2424342 w 4848683"/>
                <a:gd name="connsiteY3" fmla="*/ 3111968 h 3111967"/>
                <a:gd name="connsiteX4" fmla="*/ 0 w 4848683"/>
                <a:gd name="connsiteY4" fmla="*/ 1555984 h 311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8683" h="3111967">
                  <a:moveTo>
                    <a:pt x="0" y="1555984"/>
                  </a:moveTo>
                  <a:cubicBezTo>
                    <a:pt x="0" y="696638"/>
                    <a:pt x="1085415" y="0"/>
                    <a:pt x="2424342" y="0"/>
                  </a:cubicBezTo>
                  <a:cubicBezTo>
                    <a:pt x="3763269" y="0"/>
                    <a:pt x="4848684" y="696638"/>
                    <a:pt x="4848684" y="1555984"/>
                  </a:cubicBezTo>
                  <a:cubicBezTo>
                    <a:pt x="4848684" y="2415330"/>
                    <a:pt x="3763269" y="3111968"/>
                    <a:pt x="2424342" y="3111968"/>
                  </a:cubicBezTo>
                  <a:cubicBezTo>
                    <a:pt x="1085415" y="3111968"/>
                    <a:pt x="0" y="2415330"/>
                    <a:pt x="0" y="1555984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alpha val="50000"/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16000" tIns="359073" rIns="2610829" bIns="359073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2000" b="1" kern="1200" dirty="0" smtClean="0"/>
                <a:t>Government    </a:t>
              </a:r>
              <a:endParaRPr lang="en-SG" sz="2000" b="1" kern="1200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3686001" y="1012054"/>
              <a:ext cx="4848683" cy="2844000"/>
            </a:xfrm>
            <a:custGeom>
              <a:avLst/>
              <a:gdLst>
                <a:gd name="connsiteX0" fmla="*/ 0 w 4848683"/>
                <a:gd name="connsiteY0" fmla="*/ 1555984 h 3111967"/>
                <a:gd name="connsiteX1" fmla="*/ 2424342 w 4848683"/>
                <a:gd name="connsiteY1" fmla="*/ 0 h 3111967"/>
                <a:gd name="connsiteX2" fmla="*/ 4848684 w 4848683"/>
                <a:gd name="connsiteY2" fmla="*/ 1555984 h 3111967"/>
                <a:gd name="connsiteX3" fmla="*/ 2424342 w 4848683"/>
                <a:gd name="connsiteY3" fmla="*/ 3111968 h 3111967"/>
                <a:gd name="connsiteX4" fmla="*/ 0 w 4848683"/>
                <a:gd name="connsiteY4" fmla="*/ 1555984 h 311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8683" h="3111967">
                  <a:moveTo>
                    <a:pt x="0" y="1555984"/>
                  </a:moveTo>
                  <a:cubicBezTo>
                    <a:pt x="0" y="696638"/>
                    <a:pt x="1085415" y="0"/>
                    <a:pt x="2424342" y="0"/>
                  </a:cubicBezTo>
                  <a:cubicBezTo>
                    <a:pt x="3763269" y="0"/>
                    <a:pt x="4848684" y="696638"/>
                    <a:pt x="4848684" y="1555984"/>
                  </a:cubicBezTo>
                  <a:cubicBezTo>
                    <a:pt x="4848684" y="2415330"/>
                    <a:pt x="3763269" y="3111968"/>
                    <a:pt x="2424342" y="3111968"/>
                  </a:cubicBezTo>
                  <a:cubicBezTo>
                    <a:pt x="1085415" y="3111968"/>
                    <a:pt x="0" y="2415330"/>
                    <a:pt x="0" y="1555984"/>
                  </a:cubicBezTo>
                  <a:close/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59464" tIns="180000" rIns="559463" bIns="170559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SG" sz="3200" b="1" kern="1200" dirty="0" smtClean="0">
                  <a:solidFill>
                    <a:srgbClr val="FFFF00"/>
                  </a:solidFill>
                </a:rPr>
                <a:t>Family</a:t>
              </a:r>
              <a:endParaRPr lang="en-SG" sz="3200" b="1" kern="1200" dirty="0">
                <a:solidFill>
                  <a:srgbClr val="FFFF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36776" y="3182334"/>
              <a:ext cx="1947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3200" b="1" dirty="0" smtClean="0">
                  <a:solidFill>
                    <a:srgbClr val="FFC000"/>
                  </a:solidFill>
                </a:rPr>
                <a:t>SENIOR</a:t>
              </a:r>
              <a:endParaRPr lang="en-SG" sz="24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23006" y="4296792"/>
            <a:ext cx="597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spc="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MANY HELPING HANDS</a:t>
            </a:r>
            <a:endParaRPr lang="en-SG" sz="3200" b="1" spc="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SG" dirty="0" smtClean="0"/>
              <a:t>Approaches to Senior Care in Singapore</a:t>
            </a:r>
            <a:endParaRPr lang="en-S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838146"/>
              </p:ext>
            </p:extLst>
          </p:nvPr>
        </p:nvGraphicFramePr>
        <p:xfrm>
          <a:off x="824205" y="1046312"/>
          <a:ext cx="10468087" cy="5327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15313" y="6368528"/>
            <a:ext cx="3076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i="1" dirty="0" smtClean="0"/>
              <a:t>Source: Singapore Civil </a:t>
            </a:r>
            <a:r>
              <a:rPr lang="en-SG" sz="1400" i="1" dirty="0"/>
              <a:t>Service College</a:t>
            </a:r>
          </a:p>
        </p:txBody>
      </p:sp>
      <p:sp>
        <p:nvSpPr>
          <p:cNvPr id="3" name="Rectangle 2"/>
          <p:cNvSpPr/>
          <p:nvPr/>
        </p:nvSpPr>
        <p:spPr>
          <a:xfrm>
            <a:off x="3391271" y="1393799"/>
            <a:ext cx="5282212" cy="21661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339116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spc="1000" dirty="0" smtClean="0">
                <a:ln/>
                <a:solidFill>
                  <a:schemeClr val="accent4"/>
                </a:solidFill>
              </a:rPr>
              <a:t>AGEING IN PLACE</a:t>
            </a:r>
            <a:endParaRPr lang="en-US" sz="8000" b="1" spc="1000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SG" sz="3200" dirty="0" smtClean="0"/>
              <a:t>Evolution of Community-Based Senior Care in Singapore</a:t>
            </a:r>
            <a:endParaRPr lang="en-SG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977281"/>
              </p:ext>
            </p:extLst>
          </p:nvPr>
        </p:nvGraphicFramePr>
        <p:xfrm>
          <a:off x="354105" y="965121"/>
          <a:ext cx="4227757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9710132"/>
              </p:ext>
            </p:extLst>
          </p:nvPr>
        </p:nvGraphicFramePr>
        <p:xfrm>
          <a:off x="5432618" y="965121"/>
          <a:ext cx="4227757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61995" y="1861970"/>
            <a:ext cx="2441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smtClean="0">
                <a:solidFill>
                  <a:schemeClr val="accent6"/>
                </a:solidFill>
              </a:rPr>
              <a:t>Centre-Based Social Care</a:t>
            </a:r>
            <a:endParaRPr lang="en-SG" sz="3200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5510" y="1872728"/>
            <a:ext cx="3089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b="1" dirty="0" smtClean="0">
                <a:solidFill>
                  <a:schemeClr val="accent2">
                    <a:lumMod val="75000"/>
                  </a:schemeClr>
                </a:solidFill>
              </a:rPr>
              <a:t>Centre-Based Medical Care</a:t>
            </a:r>
            <a:endParaRPr lang="en-SG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808207" y="4152453"/>
            <a:ext cx="3087445" cy="10756"/>
          </a:xfrm>
          <a:prstGeom prst="straightConnector1">
            <a:avLst/>
          </a:prstGeom>
          <a:ln w="1270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13" y="2969581"/>
            <a:ext cx="1699716" cy="9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761" y="2969581"/>
            <a:ext cx="157808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SG" dirty="0" smtClean="0"/>
              <a:t>Intermediate and Long Term Care (ILTC)</a:t>
            </a:r>
            <a:endParaRPr lang="en-S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417952"/>
              </p:ext>
            </p:extLst>
          </p:nvPr>
        </p:nvGraphicFramePr>
        <p:xfrm>
          <a:off x="838200" y="1065230"/>
          <a:ext cx="10515600" cy="480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62" y="3590896"/>
            <a:ext cx="14398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r="16040"/>
          <a:stretch/>
        </p:blipFill>
        <p:spPr bwMode="auto">
          <a:xfrm>
            <a:off x="1000462" y="2287744"/>
            <a:ext cx="146304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r="14966" b="8427"/>
          <a:stretch/>
        </p:blipFill>
        <p:spPr bwMode="auto">
          <a:xfrm>
            <a:off x="9778701" y="2389959"/>
            <a:ext cx="1430767" cy="98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" t="30274" r="13059" b="79"/>
          <a:stretch/>
        </p:blipFill>
        <p:spPr>
          <a:xfrm>
            <a:off x="9778700" y="3590896"/>
            <a:ext cx="1430767" cy="9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016_07_18_Heads_Meeting_Slides_(2)" id="{51FFF228-2D0E-49D6-A0C8-DD98845391A3}" vid="{CE4F5198-A1F6-45A9-9050-CE58A1F7CA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1076</TotalTime>
  <Words>1499</Words>
  <Application>Microsoft Office PowerPoint</Application>
  <PresentationFormat>ユーザー設定</PresentationFormat>
  <Paragraphs>253</Paragraphs>
  <Slides>19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Office Theme</vt:lpstr>
      <vt:lpstr>AGEING  SOCIETY  AND CHALLENGES  IN  SINGAPORE</vt:lpstr>
      <vt:lpstr>Ageing in Singapore</vt:lpstr>
      <vt:lpstr>Statistics: Elderly Population Comparison</vt:lpstr>
      <vt:lpstr>Statistics: Singapore</vt:lpstr>
      <vt:lpstr>Statistics: Singapore</vt:lpstr>
      <vt:lpstr>Approaches to Senior Care in Singapore</vt:lpstr>
      <vt:lpstr>Approaches to Senior Care in Singapore</vt:lpstr>
      <vt:lpstr>Evolution of Community-Based Senior Care in Singapore</vt:lpstr>
      <vt:lpstr>Intermediate and Long Term Care (ILTC)</vt:lpstr>
      <vt:lpstr>Summary of Services Provided at Community-Based Care Centres</vt:lpstr>
      <vt:lpstr>Funding for Medical Expenses</vt:lpstr>
      <vt:lpstr>Funding for Disability</vt:lpstr>
      <vt:lpstr>Integrating Social and Medical Care</vt:lpstr>
      <vt:lpstr>Challenges</vt:lpstr>
      <vt:lpstr>Challenges – Funding</vt:lpstr>
      <vt:lpstr>Challenges – Manpower</vt:lpstr>
      <vt:lpstr>Challenges – Coordination &amp; Integration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Peter Lum</dc:creator>
  <cp:lastModifiedBy>FJ-USER</cp:lastModifiedBy>
  <cp:revision>82</cp:revision>
  <dcterms:created xsi:type="dcterms:W3CDTF">2016-07-25T01:52:09Z</dcterms:created>
  <dcterms:modified xsi:type="dcterms:W3CDTF">2017-02-21T07:29:33Z</dcterms:modified>
</cp:coreProperties>
</file>