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drawings/drawing1.xml" ContentType="application/vnd.openxmlformats-officedocument.drawingml.chartshapes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338" r:id="rId2"/>
    <p:sldId id="345" r:id="rId3"/>
    <p:sldId id="347" r:id="rId4"/>
    <p:sldId id="304" r:id="rId5"/>
    <p:sldId id="305" r:id="rId6"/>
    <p:sldId id="306" r:id="rId7"/>
    <p:sldId id="325" r:id="rId8"/>
    <p:sldId id="311" r:id="rId9"/>
    <p:sldId id="348" r:id="rId10"/>
    <p:sldId id="357" r:id="rId11"/>
    <p:sldId id="359" r:id="rId12"/>
    <p:sldId id="319" r:id="rId13"/>
    <p:sldId id="331" r:id="rId14"/>
    <p:sldId id="360" r:id="rId15"/>
    <p:sldId id="361" r:id="rId16"/>
    <p:sldId id="349" r:id="rId17"/>
    <p:sldId id="351" r:id="rId18"/>
    <p:sldId id="330" r:id="rId19"/>
    <p:sldId id="339" r:id="rId20"/>
    <p:sldId id="324" r:id="rId21"/>
    <p:sldId id="332" r:id="rId22"/>
    <p:sldId id="353" r:id="rId23"/>
    <p:sldId id="340" r:id="rId24"/>
    <p:sldId id="341" r:id="rId25"/>
    <p:sldId id="335" r:id="rId26"/>
    <p:sldId id="336" r:id="rId27"/>
    <p:sldId id="362" r:id="rId28"/>
    <p:sldId id="350" r:id="rId29"/>
    <p:sldId id="334" r:id="rId30"/>
    <p:sldId id="358" r:id="rId31"/>
    <p:sldId id="337" r:id="rId32"/>
  </p:sldIdLst>
  <p:sldSz cx="12192000" cy="6858000"/>
  <p:notesSz cx="6742113" cy="9872663"/>
  <p:embeddedFontLst>
    <p:embeddedFont>
      <p:font typeface="游ゴシック" panose="020B0600070205080204" charset="-128"/>
      <p:regular r:id="rId34"/>
      <p:bold r:id="rId35"/>
    </p:embeddedFont>
    <p:embeddedFont>
      <p:font typeface="Angsana New" panose="02020603050405020304" pitchFamily="18" charset="-34"/>
      <p:regular r:id="rId36"/>
      <p:bold r:id="rId37"/>
      <p:italic r:id="rId38"/>
      <p:boldItalic r:id="rId39"/>
    </p:embeddedFont>
    <p:embeddedFont>
      <p:font typeface="Cordia New" panose="020B0304020202020204" pitchFamily="34" charset="-34"/>
      <p:regular r:id="rId40"/>
      <p:bold r:id="rId41"/>
      <p:italic r:id="rId42"/>
      <p:boldItalic r:id="rId43"/>
    </p:embeddedFont>
    <p:embeddedFont>
      <p:font typeface="TH SarabunPSK" panose="020B0604020202020204" charset="-34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BrowalliaUPC" panose="020B0604020202020204" pitchFamily="34" charset="-34"/>
      <p:regular r:id="rId52"/>
      <p:bold r:id="rId53"/>
      <p:italic r:id="rId54"/>
      <p:boldItalic r:id="rId55"/>
    </p:embeddedFont>
    <p:embeddedFont>
      <p:font typeface="Calibri Light" panose="020F0302020204030204" pitchFamily="34" charset="0"/>
      <p:regular r:id="rId56"/>
      <p: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4660"/>
  </p:normalViewPr>
  <p:slideViewPr>
    <p:cSldViewPr snapToGrid="0">
      <p:cViewPr>
        <p:scale>
          <a:sx n="81" d="100"/>
          <a:sy n="81" d="100"/>
        </p:scale>
        <p:origin x="-9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7.xml"/><Relationship Id="rId51" Type="http://schemas.openxmlformats.org/officeDocument/2006/relationships/font" Target="fonts/font1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%5b2015%5d%20BOT%20Paper\population%20agein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7.xlsx"/><Relationship Id="rId4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1960</c:v>
                </c:pt>
                <c:pt idx="1">
                  <c:v>1970</c:v>
                </c:pt>
                <c:pt idx="2">
                  <c:v>1980</c:v>
                </c:pt>
                <c:pt idx="3">
                  <c:v>1990</c:v>
                </c:pt>
                <c:pt idx="4">
                  <c:v>2000</c:v>
                </c:pt>
                <c:pt idx="5">
                  <c:v>2010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4.5999999999999996</c:v>
                </c:pt>
                <c:pt idx="1">
                  <c:v>4.9000000000000004</c:v>
                </c:pt>
                <c:pt idx="2">
                  <c:v>5.5</c:v>
                </c:pt>
                <c:pt idx="3">
                  <c:v>7.4</c:v>
                </c:pt>
                <c:pt idx="4">
                  <c:v>9.5</c:v>
                </c:pt>
                <c:pt idx="5">
                  <c:v>13.2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C7-4BEC-B8A2-47608C6F6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601472"/>
        <c:axId val="42615552"/>
      </c:barChart>
      <c:catAx>
        <c:axId val="42601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ja-JP"/>
          </a:p>
        </c:txPr>
        <c:crossAx val="42615552"/>
        <c:crosses val="autoZero"/>
        <c:auto val="1"/>
        <c:lblAlgn val="ctr"/>
        <c:lblOffset val="100"/>
        <c:noMultiLvlLbl val="0"/>
      </c:catAx>
      <c:valAx>
        <c:axId val="426155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42601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n-lt"/>
          <a:cs typeface="+mj-cs"/>
        </a:defRPr>
      </a:pPr>
      <a:endParaRPr lang="ja-JP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'ตาราง 1'!$A$41</c:f>
              <c:strCache>
                <c:ptCount val="1"/>
                <c:pt idx="0">
                  <c:v>0-14</c:v>
                </c:pt>
              </c:strCache>
            </c:strRef>
          </c:tx>
          <c:spPr>
            <a:solidFill>
              <a:schemeClr val="accent4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888-4F15-911A-084212B8C35A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88-4F15-911A-084212B8C35A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888-4F15-911A-084212B8C35A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88-4F15-911A-084212B8C35A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888-4F15-911A-084212B8C35A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888-4F15-911A-084212B8C35A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888-4F15-911A-084212B8C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1'!$B$40:$AF$40</c:f>
              <c:numCache>
                <c:formatCode>General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'ตาราง 1'!$B$41:$AF$41</c:f>
              <c:numCache>
                <c:formatCode>#,##0</c:formatCode>
                <c:ptCount val="31"/>
                <c:pt idx="0">
                  <c:v>12642</c:v>
                </c:pt>
                <c:pt idx="1">
                  <c:v>12470</c:v>
                </c:pt>
                <c:pt idx="2">
                  <c:v>12295</c:v>
                </c:pt>
                <c:pt idx="3">
                  <c:v>12123</c:v>
                </c:pt>
                <c:pt idx="4">
                  <c:v>11955</c:v>
                </c:pt>
                <c:pt idx="5">
                  <c:v>11792</c:v>
                </c:pt>
                <c:pt idx="6">
                  <c:v>11640</c:v>
                </c:pt>
                <c:pt idx="7">
                  <c:v>11493</c:v>
                </c:pt>
                <c:pt idx="8">
                  <c:v>11351</c:v>
                </c:pt>
                <c:pt idx="9">
                  <c:v>11214</c:v>
                </c:pt>
                <c:pt idx="10">
                  <c:v>11082</c:v>
                </c:pt>
                <c:pt idx="11">
                  <c:v>10955</c:v>
                </c:pt>
                <c:pt idx="12">
                  <c:v>10834</c:v>
                </c:pt>
                <c:pt idx="13">
                  <c:v>10717</c:v>
                </c:pt>
                <c:pt idx="14">
                  <c:v>10608</c:v>
                </c:pt>
                <c:pt idx="15">
                  <c:v>10506</c:v>
                </c:pt>
                <c:pt idx="16">
                  <c:v>10374</c:v>
                </c:pt>
                <c:pt idx="17">
                  <c:v>10238</c:v>
                </c:pt>
                <c:pt idx="18">
                  <c:v>10098</c:v>
                </c:pt>
                <c:pt idx="19">
                  <c:v>9951</c:v>
                </c:pt>
                <c:pt idx="20">
                  <c:v>9801</c:v>
                </c:pt>
                <c:pt idx="21">
                  <c:v>9642</c:v>
                </c:pt>
                <c:pt idx="22">
                  <c:v>9482</c:v>
                </c:pt>
                <c:pt idx="23">
                  <c:v>9322</c:v>
                </c:pt>
                <c:pt idx="24">
                  <c:v>9161</c:v>
                </c:pt>
                <c:pt idx="25">
                  <c:v>8996</c:v>
                </c:pt>
                <c:pt idx="26">
                  <c:v>8832</c:v>
                </c:pt>
                <c:pt idx="27">
                  <c:v>8667</c:v>
                </c:pt>
                <c:pt idx="28">
                  <c:v>8501</c:v>
                </c:pt>
                <c:pt idx="29">
                  <c:v>8335</c:v>
                </c:pt>
                <c:pt idx="30">
                  <c:v>8169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888-4F15-911A-084212B8C35A}"/>
            </c:ext>
          </c:extLst>
        </c:ser>
        <c:ser>
          <c:idx val="1"/>
          <c:order val="1"/>
          <c:tx>
            <c:strRef>
              <c:f>'ตาราง 1'!$A$42</c:f>
              <c:strCache>
                <c:ptCount val="1"/>
                <c:pt idx="0">
                  <c:v>15-59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888-4F15-911A-084212B8C35A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888-4F15-911A-084212B8C35A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888-4F15-911A-084212B8C35A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888-4F15-911A-084212B8C35A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888-4F15-911A-084212B8C35A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888-4F15-911A-084212B8C35A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888-4F15-911A-084212B8C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1'!$B$40:$AF$40</c:f>
              <c:numCache>
                <c:formatCode>General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'ตาราง 1'!$B$42:$AF$42</c:f>
              <c:numCache>
                <c:formatCode>#,##0</c:formatCode>
                <c:ptCount val="31"/>
                <c:pt idx="0">
                  <c:v>42739</c:v>
                </c:pt>
                <c:pt idx="1">
                  <c:v>42861</c:v>
                </c:pt>
                <c:pt idx="2">
                  <c:v>42941</c:v>
                </c:pt>
                <c:pt idx="3">
                  <c:v>42982</c:v>
                </c:pt>
                <c:pt idx="4">
                  <c:v>42989</c:v>
                </c:pt>
                <c:pt idx="5">
                  <c:v>42961</c:v>
                </c:pt>
                <c:pt idx="6">
                  <c:v>42899</c:v>
                </c:pt>
                <c:pt idx="7">
                  <c:v>42803</c:v>
                </c:pt>
                <c:pt idx="8">
                  <c:v>42669</c:v>
                </c:pt>
                <c:pt idx="9">
                  <c:v>42502</c:v>
                </c:pt>
                <c:pt idx="10">
                  <c:v>42293</c:v>
                </c:pt>
                <c:pt idx="11">
                  <c:v>42049</c:v>
                </c:pt>
                <c:pt idx="12">
                  <c:v>41772</c:v>
                </c:pt>
                <c:pt idx="13">
                  <c:v>41460</c:v>
                </c:pt>
                <c:pt idx="14">
                  <c:v>41114</c:v>
                </c:pt>
                <c:pt idx="15">
                  <c:v>40740</c:v>
                </c:pt>
                <c:pt idx="16">
                  <c:v>40365</c:v>
                </c:pt>
                <c:pt idx="17">
                  <c:v>39977</c:v>
                </c:pt>
                <c:pt idx="18">
                  <c:v>39576</c:v>
                </c:pt>
                <c:pt idx="19">
                  <c:v>39182</c:v>
                </c:pt>
                <c:pt idx="20">
                  <c:v>38796</c:v>
                </c:pt>
                <c:pt idx="21">
                  <c:v>38424</c:v>
                </c:pt>
                <c:pt idx="22">
                  <c:v>38065</c:v>
                </c:pt>
                <c:pt idx="23">
                  <c:v>37710</c:v>
                </c:pt>
                <c:pt idx="24">
                  <c:v>37354</c:v>
                </c:pt>
                <c:pt idx="25">
                  <c:v>36992</c:v>
                </c:pt>
                <c:pt idx="26">
                  <c:v>36623</c:v>
                </c:pt>
                <c:pt idx="27">
                  <c:v>36250</c:v>
                </c:pt>
                <c:pt idx="28">
                  <c:v>35878</c:v>
                </c:pt>
                <c:pt idx="29">
                  <c:v>35519</c:v>
                </c:pt>
                <c:pt idx="30">
                  <c:v>35175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888-4F15-911A-084212B8C35A}"/>
            </c:ext>
          </c:extLst>
        </c:ser>
        <c:ser>
          <c:idx val="2"/>
          <c:order val="2"/>
          <c:tx>
            <c:strRef>
              <c:f>'ตาราง 1'!$A$43</c:f>
              <c:strCache>
                <c:ptCount val="1"/>
                <c:pt idx="0">
                  <c:v>60+</c:v>
                </c:pt>
              </c:strCache>
            </c:strRef>
          </c:tx>
          <c:spPr>
            <a:solidFill>
              <a:schemeClr val="accent4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888-4F15-911A-084212B8C35A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888-4F15-911A-084212B8C35A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888-4F15-911A-084212B8C35A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888-4F15-911A-084212B8C35A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888-4F15-911A-084212B8C35A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888-4F15-911A-084212B8C35A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888-4F15-911A-084212B8C3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1'!$B$40:$AF$40</c:f>
              <c:numCache>
                <c:formatCode>General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'ตาราง 1'!$B$43:$AF$43</c:f>
              <c:numCache>
                <c:formatCode>#,##0</c:formatCode>
                <c:ptCount val="31"/>
                <c:pt idx="0">
                  <c:v>8408</c:v>
                </c:pt>
                <c:pt idx="1">
                  <c:v>8751</c:v>
                </c:pt>
                <c:pt idx="2">
                  <c:v>9122</c:v>
                </c:pt>
                <c:pt idx="3">
                  <c:v>9518</c:v>
                </c:pt>
                <c:pt idx="4">
                  <c:v>9926</c:v>
                </c:pt>
                <c:pt idx="5">
                  <c:v>10350</c:v>
                </c:pt>
                <c:pt idx="6">
                  <c:v>10783</c:v>
                </c:pt>
                <c:pt idx="7">
                  <c:v>11225</c:v>
                </c:pt>
                <c:pt idx="8">
                  <c:v>11679</c:v>
                </c:pt>
                <c:pt idx="9">
                  <c:v>12144</c:v>
                </c:pt>
                <c:pt idx="10">
                  <c:v>12622</c:v>
                </c:pt>
                <c:pt idx="11">
                  <c:v>13109</c:v>
                </c:pt>
                <c:pt idx="12">
                  <c:v>13607</c:v>
                </c:pt>
                <c:pt idx="13">
                  <c:v>14108</c:v>
                </c:pt>
                <c:pt idx="14">
                  <c:v>14616</c:v>
                </c:pt>
                <c:pt idx="15">
                  <c:v>15126</c:v>
                </c:pt>
                <c:pt idx="16">
                  <c:v>15640</c:v>
                </c:pt>
                <c:pt idx="17">
                  <c:v>16149</c:v>
                </c:pt>
                <c:pt idx="18">
                  <c:v>16650</c:v>
                </c:pt>
                <c:pt idx="19">
                  <c:v>17129</c:v>
                </c:pt>
                <c:pt idx="20">
                  <c:v>17579</c:v>
                </c:pt>
                <c:pt idx="21">
                  <c:v>17994</c:v>
                </c:pt>
                <c:pt idx="22">
                  <c:v>18377</c:v>
                </c:pt>
                <c:pt idx="23">
                  <c:v>18726</c:v>
                </c:pt>
                <c:pt idx="24">
                  <c:v>19053</c:v>
                </c:pt>
                <c:pt idx="25">
                  <c:v>19360</c:v>
                </c:pt>
                <c:pt idx="26">
                  <c:v>19652</c:v>
                </c:pt>
                <c:pt idx="27">
                  <c:v>19920</c:v>
                </c:pt>
                <c:pt idx="28">
                  <c:v>20157</c:v>
                </c:pt>
                <c:pt idx="29">
                  <c:v>20362</c:v>
                </c:pt>
                <c:pt idx="30">
                  <c:v>20519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888-4F15-911A-084212B8C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4056064"/>
        <c:axId val="54057600"/>
      </c:barChart>
      <c:catAx>
        <c:axId val="540560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057600"/>
        <c:crosses val="autoZero"/>
        <c:auto val="1"/>
        <c:lblAlgn val="ctr"/>
        <c:lblOffset val="100"/>
        <c:noMultiLvlLbl val="0"/>
      </c:catAx>
      <c:valAx>
        <c:axId val="5405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056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'ตาราง 1'!$A$50</c:f>
              <c:strCache>
                <c:ptCount val="1"/>
                <c:pt idx="0">
                  <c:v>60-69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AA2-45E5-902E-157DC0598B1B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AA2-45E5-902E-157DC0598B1B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AA2-45E5-902E-157DC0598B1B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AA2-45E5-902E-157DC0598B1B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AA2-45E5-902E-157DC0598B1B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AA2-45E5-902E-157DC0598B1B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1AA2-45E5-902E-157DC0598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1'!$B$49:$AF$49</c:f>
              <c:numCache>
                <c:formatCode>General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'ตาราง 1'!$B$50:$AF$50</c:f>
              <c:numCache>
                <c:formatCode>#,##0</c:formatCode>
                <c:ptCount val="31"/>
                <c:pt idx="0">
                  <c:v>4630</c:v>
                </c:pt>
                <c:pt idx="1">
                  <c:v>4841</c:v>
                </c:pt>
                <c:pt idx="2">
                  <c:v>5075</c:v>
                </c:pt>
                <c:pt idx="3">
                  <c:v>5329</c:v>
                </c:pt>
                <c:pt idx="4">
                  <c:v>5594</c:v>
                </c:pt>
                <c:pt idx="5">
                  <c:v>5868</c:v>
                </c:pt>
                <c:pt idx="6">
                  <c:v>6147</c:v>
                </c:pt>
                <c:pt idx="7">
                  <c:v>6431</c:v>
                </c:pt>
                <c:pt idx="8">
                  <c:v>6714</c:v>
                </c:pt>
                <c:pt idx="9">
                  <c:v>6990</c:v>
                </c:pt>
                <c:pt idx="10">
                  <c:v>7255</c:v>
                </c:pt>
                <c:pt idx="11">
                  <c:v>7507</c:v>
                </c:pt>
                <c:pt idx="12">
                  <c:v>7744</c:v>
                </c:pt>
                <c:pt idx="13">
                  <c:v>7968</c:v>
                </c:pt>
                <c:pt idx="14">
                  <c:v>8186</c:v>
                </c:pt>
                <c:pt idx="15">
                  <c:v>8399</c:v>
                </c:pt>
                <c:pt idx="16">
                  <c:v>8608</c:v>
                </c:pt>
                <c:pt idx="17">
                  <c:v>8808</c:v>
                </c:pt>
                <c:pt idx="18">
                  <c:v>8990</c:v>
                </c:pt>
                <c:pt idx="19">
                  <c:v>9144</c:v>
                </c:pt>
                <c:pt idx="20">
                  <c:v>9260</c:v>
                </c:pt>
                <c:pt idx="21">
                  <c:v>9337</c:v>
                </c:pt>
                <c:pt idx="22">
                  <c:v>9376</c:v>
                </c:pt>
                <c:pt idx="23">
                  <c:v>9384</c:v>
                </c:pt>
                <c:pt idx="24">
                  <c:v>9368</c:v>
                </c:pt>
                <c:pt idx="25">
                  <c:v>9335</c:v>
                </c:pt>
                <c:pt idx="26">
                  <c:v>9289</c:v>
                </c:pt>
                <c:pt idx="27">
                  <c:v>9227</c:v>
                </c:pt>
                <c:pt idx="28">
                  <c:v>9150</c:v>
                </c:pt>
                <c:pt idx="29">
                  <c:v>9061</c:v>
                </c:pt>
                <c:pt idx="30">
                  <c:v>8958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AA2-45E5-902E-157DC0598B1B}"/>
            </c:ext>
          </c:extLst>
        </c:ser>
        <c:ser>
          <c:idx val="1"/>
          <c:order val="1"/>
          <c:tx>
            <c:strRef>
              <c:f>'ตาราง 1'!$A$51</c:f>
              <c:strCache>
                <c:ptCount val="1"/>
                <c:pt idx="0">
                  <c:v>70-79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1AA2-45E5-902E-157DC0598B1B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1AA2-45E5-902E-157DC0598B1B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1AA2-45E5-902E-157DC0598B1B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1AA2-45E5-902E-157DC0598B1B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1AA2-45E5-902E-157DC0598B1B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1AA2-45E5-902E-157DC0598B1B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1AA2-45E5-902E-157DC0598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1'!$B$49:$AF$49</c:f>
              <c:numCache>
                <c:formatCode>General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'ตาราง 1'!$B$51:$AF$51</c:f>
              <c:numCache>
                <c:formatCode>#,##0</c:formatCode>
                <c:ptCount val="31"/>
                <c:pt idx="0">
                  <c:v>2708</c:v>
                </c:pt>
                <c:pt idx="1">
                  <c:v>2771</c:v>
                </c:pt>
                <c:pt idx="2">
                  <c:v>2834</c:v>
                </c:pt>
                <c:pt idx="3">
                  <c:v>2902</c:v>
                </c:pt>
                <c:pt idx="4">
                  <c:v>2976</c:v>
                </c:pt>
                <c:pt idx="5">
                  <c:v>3061</c:v>
                </c:pt>
                <c:pt idx="6">
                  <c:v>3157</c:v>
                </c:pt>
                <c:pt idx="7">
                  <c:v>3261</c:v>
                </c:pt>
                <c:pt idx="8">
                  <c:v>3380</c:v>
                </c:pt>
                <c:pt idx="9">
                  <c:v>3517</c:v>
                </c:pt>
                <c:pt idx="10">
                  <c:v>3677</c:v>
                </c:pt>
                <c:pt idx="11">
                  <c:v>3858</c:v>
                </c:pt>
                <c:pt idx="12">
                  <c:v>4059</c:v>
                </c:pt>
                <c:pt idx="13">
                  <c:v>4275</c:v>
                </c:pt>
                <c:pt idx="14">
                  <c:v>4501</c:v>
                </c:pt>
                <c:pt idx="15">
                  <c:v>4732</c:v>
                </c:pt>
                <c:pt idx="16">
                  <c:v>4968</c:v>
                </c:pt>
                <c:pt idx="17">
                  <c:v>5205</c:v>
                </c:pt>
                <c:pt idx="18">
                  <c:v>5442</c:v>
                </c:pt>
                <c:pt idx="19">
                  <c:v>5674</c:v>
                </c:pt>
                <c:pt idx="20">
                  <c:v>5897</c:v>
                </c:pt>
                <c:pt idx="21">
                  <c:v>6112</c:v>
                </c:pt>
                <c:pt idx="22">
                  <c:v>6316</c:v>
                </c:pt>
                <c:pt idx="23">
                  <c:v>6511</c:v>
                </c:pt>
                <c:pt idx="24">
                  <c:v>6700</c:v>
                </c:pt>
                <c:pt idx="25">
                  <c:v>6885</c:v>
                </c:pt>
                <c:pt idx="26">
                  <c:v>7067</c:v>
                </c:pt>
                <c:pt idx="27">
                  <c:v>7242</c:v>
                </c:pt>
                <c:pt idx="28">
                  <c:v>7401</c:v>
                </c:pt>
                <c:pt idx="29">
                  <c:v>7537</c:v>
                </c:pt>
                <c:pt idx="30">
                  <c:v>7639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1AA2-45E5-902E-157DC0598B1B}"/>
            </c:ext>
          </c:extLst>
        </c:ser>
        <c:ser>
          <c:idx val="2"/>
          <c:order val="2"/>
          <c:tx>
            <c:strRef>
              <c:f>'ตาราง 1'!$A$52</c:f>
              <c:strCache>
                <c:ptCount val="1"/>
                <c:pt idx="0">
                  <c:v>80+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1AA2-45E5-902E-157DC0598B1B}"/>
                </c:ext>
              </c:extLst>
            </c:dLbl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1AA2-45E5-902E-157DC0598B1B}"/>
                </c:ext>
              </c:extLst>
            </c:dLbl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1AA2-45E5-902E-157DC0598B1B}"/>
                </c:ext>
              </c:extLst>
            </c:dLbl>
            <c:dLbl>
              <c:idx val="1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1AA2-45E5-902E-157DC0598B1B}"/>
                </c:ext>
              </c:extLst>
            </c:dLbl>
            <c:dLbl>
              <c:idx val="2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1AA2-45E5-902E-157DC0598B1B}"/>
                </c:ext>
              </c:extLst>
            </c:dLbl>
            <c:dLbl>
              <c:idx val="2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1AA2-45E5-902E-157DC0598B1B}"/>
                </c:ext>
              </c:extLst>
            </c:dLbl>
            <c:dLbl>
              <c:idx val="3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1AA2-45E5-902E-157DC0598B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1'!$B$49:$AF$49</c:f>
              <c:numCache>
                <c:formatCode>General</c:formatCode>
                <c:ptCount val="3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  <c:pt idx="25">
                  <c:v>2035</c:v>
                </c:pt>
                <c:pt idx="26">
                  <c:v>2036</c:v>
                </c:pt>
                <c:pt idx="27">
                  <c:v>2037</c:v>
                </c:pt>
                <c:pt idx="28">
                  <c:v>2038</c:v>
                </c:pt>
                <c:pt idx="29">
                  <c:v>2039</c:v>
                </c:pt>
                <c:pt idx="30">
                  <c:v>2040</c:v>
                </c:pt>
              </c:numCache>
            </c:numRef>
          </c:cat>
          <c:val>
            <c:numRef>
              <c:f>'ตาราง 1'!$B$52:$AF$52</c:f>
              <c:numCache>
                <c:formatCode>#,##0</c:formatCode>
                <c:ptCount val="31"/>
                <c:pt idx="0">
                  <c:v>1070</c:v>
                </c:pt>
                <c:pt idx="1">
                  <c:v>1139</c:v>
                </c:pt>
                <c:pt idx="2">
                  <c:v>1213</c:v>
                </c:pt>
                <c:pt idx="3">
                  <c:v>1287</c:v>
                </c:pt>
                <c:pt idx="4">
                  <c:v>1356</c:v>
                </c:pt>
                <c:pt idx="5">
                  <c:v>1421</c:v>
                </c:pt>
                <c:pt idx="6">
                  <c:v>1479</c:v>
                </c:pt>
                <c:pt idx="7">
                  <c:v>1533</c:v>
                </c:pt>
                <c:pt idx="8">
                  <c:v>1585</c:v>
                </c:pt>
                <c:pt idx="9">
                  <c:v>1637</c:v>
                </c:pt>
                <c:pt idx="10">
                  <c:v>1690</c:v>
                </c:pt>
                <c:pt idx="11">
                  <c:v>1744</c:v>
                </c:pt>
                <c:pt idx="12">
                  <c:v>1804</c:v>
                </c:pt>
                <c:pt idx="13">
                  <c:v>1865</c:v>
                </c:pt>
                <c:pt idx="14">
                  <c:v>1929</c:v>
                </c:pt>
                <c:pt idx="15">
                  <c:v>1995</c:v>
                </c:pt>
                <c:pt idx="16">
                  <c:v>2064</c:v>
                </c:pt>
                <c:pt idx="17">
                  <c:v>2136</c:v>
                </c:pt>
                <c:pt idx="18">
                  <c:v>2218</c:v>
                </c:pt>
                <c:pt idx="19">
                  <c:v>2311</c:v>
                </c:pt>
                <c:pt idx="20">
                  <c:v>2422</c:v>
                </c:pt>
                <c:pt idx="21">
                  <c:v>2545</c:v>
                </c:pt>
                <c:pt idx="22">
                  <c:v>2685</c:v>
                </c:pt>
                <c:pt idx="23">
                  <c:v>2831</c:v>
                </c:pt>
                <c:pt idx="24">
                  <c:v>2985</c:v>
                </c:pt>
                <c:pt idx="25">
                  <c:v>3140</c:v>
                </c:pt>
                <c:pt idx="26">
                  <c:v>3296</c:v>
                </c:pt>
                <c:pt idx="27">
                  <c:v>3451</c:v>
                </c:pt>
                <c:pt idx="28">
                  <c:v>3606</c:v>
                </c:pt>
                <c:pt idx="29">
                  <c:v>3764</c:v>
                </c:pt>
                <c:pt idx="30">
                  <c:v>3922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1AA2-45E5-902E-157DC0598B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4589696"/>
        <c:axId val="94591232"/>
      </c:barChart>
      <c:catAx>
        <c:axId val="94589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591232"/>
        <c:crosses val="autoZero"/>
        <c:auto val="1"/>
        <c:lblAlgn val="ctr"/>
        <c:lblOffset val="100"/>
        <c:noMultiLvlLbl val="0"/>
      </c:catAx>
      <c:valAx>
        <c:axId val="9459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4589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55267537503327E-2"/>
          <c:y val="4.8421872754051298E-2"/>
          <c:w val="0.94544732462496672"/>
          <c:h val="0.891993979661818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'ตาราง 1'!$A$62</c:f>
              <c:strCache>
                <c:ptCount val="1"/>
                <c:pt idx="0">
                  <c:v>PSR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'ตาราง 1'!$B$61:$I$61</c:f>
              <c:numCache>
                <c:formatCode>General</c:formatCode>
                <c:ptCount val="8"/>
                <c:pt idx="0">
                  <c:v>2010</c:v>
                </c:pt>
                <c:pt idx="1">
                  <c:v>2015</c:v>
                </c:pt>
                <c:pt idx="2">
                  <c:v>2016</c:v>
                </c:pt>
                <c:pt idx="3">
                  <c:v>2020</c:v>
                </c:pt>
                <c:pt idx="4">
                  <c:v>2025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'ตาราง 1'!$B$62:$I$62</c:f>
              <c:numCache>
                <c:formatCode>0.0</c:formatCode>
                <c:ptCount val="8"/>
                <c:pt idx="0">
                  <c:v>5.0831351094196</c:v>
                </c:pt>
                <c:pt idx="1">
                  <c:v>4.1508212560386477</c:v>
                </c:pt>
                <c:pt idx="2">
                  <c:v>3.9783919131966985</c:v>
                </c:pt>
                <c:pt idx="3">
                  <c:v>3.3507368087466327</c:v>
                </c:pt>
                <c:pt idx="4">
                  <c:v>2.693375644585482</c:v>
                </c:pt>
                <c:pt idx="5">
                  <c:v>2.206951476193185</c:v>
                </c:pt>
                <c:pt idx="6">
                  <c:v>1.9107438016528926</c:v>
                </c:pt>
                <c:pt idx="7">
                  <c:v>1.7142648277206491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61-44E9-A6D1-BBF05B627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723392"/>
        <c:axId val="103724928"/>
      </c:barChart>
      <c:catAx>
        <c:axId val="10372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3724928"/>
        <c:crosses val="autoZero"/>
        <c:auto val="1"/>
        <c:lblAlgn val="ctr"/>
        <c:lblOffset val="100"/>
        <c:noMultiLvlLbl val="0"/>
      </c:catAx>
      <c:valAx>
        <c:axId val="10372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3723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dd!$B$3:$B$8</c:f>
              <c:strCache>
                <c:ptCount val="6"/>
                <c:pt idx="0">
                  <c:v>1974-1976</c:v>
                </c:pt>
                <c:pt idx="1">
                  <c:v>1985-1986</c:v>
                </c:pt>
                <c:pt idx="2">
                  <c:v>1995-1996</c:v>
                </c:pt>
                <c:pt idx="3">
                  <c:v>2005-2006</c:v>
                </c:pt>
                <c:pt idx="4">
                  <c:v>2011</c:v>
                </c:pt>
                <c:pt idx="5">
                  <c:v>2021</c:v>
                </c:pt>
              </c:strCache>
            </c:strRef>
          </c:cat>
          <c:val>
            <c:numRef>
              <c:f>dd!$C$3:$C$8</c:f>
              <c:numCache>
                <c:formatCode>General</c:formatCode>
                <c:ptCount val="6"/>
                <c:pt idx="0">
                  <c:v>4.9000000000000004</c:v>
                </c:pt>
                <c:pt idx="1">
                  <c:v>2.7</c:v>
                </c:pt>
                <c:pt idx="2">
                  <c:v>2</c:v>
                </c:pt>
                <c:pt idx="3">
                  <c:v>1.7</c:v>
                </c:pt>
                <c:pt idx="4">
                  <c:v>1.6</c:v>
                </c:pt>
                <c:pt idx="5">
                  <c:v>1.5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B4-4333-8810-68A2BF42E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3782272"/>
        <c:axId val="103783808"/>
        <c:axId val="0"/>
      </c:bar3DChart>
      <c:catAx>
        <c:axId val="10378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3783808"/>
        <c:crosses val="autoZero"/>
        <c:auto val="1"/>
        <c:lblAlgn val="ctr"/>
        <c:lblOffset val="100"/>
        <c:noMultiLvlLbl val="0"/>
      </c:catAx>
      <c:valAx>
        <c:axId val="10378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378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dd!$H$3</c:f>
              <c:strCache>
                <c:ptCount val="1"/>
                <c:pt idx="0">
                  <c:v>2011 Survey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dd!$G$4:$G$10</c:f>
              <c:strCache>
                <c:ptCount val="7"/>
                <c:pt idx="0">
                  <c:v> 50-54</c:v>
                </c:pt>
                <c:pt idx="1">
                  <c:v> 55-59</c:v>
                </c:pt>
                <c:pt idx="2">
                  <c:v> 60-64</c:v>
                </c:pt>
                <c:pt idx="3">
                  <c:v> 65-69</c:v>
                </c:pt>
                <c:pt idx="4">
                  <c:v> 70-74</c:v>
                </c:pt>
                <c:pt idx="5">
                  <c:v> 75-79</c:v>
                </c:pt>
                <c:pt idx="6">
                  <c:v>80 up</c:v>
                </c:pt>
              </c:strCache>
            </c:strRef>
          </c:cat>
          <c:val>
            <c:numRef>
              <c:f>dd!$H$4:$H$10</c:f>
              <c:numCache>
                <c:formatCode>General</c:formatCode>
                <c:ptCount val="7"/>
                <c:pt idx="0">
                  <c:v>2.1</c:v>
                </c:pt>
                <c:pt idx="1">
                  <c:v>2.4</c:v>
                </c:pt>
                <c:pt idx="2">
                  <c:v>2.9</c:v>
                </c:pt>
                <c:pt idx="3">
                  <c:v>3.3</c:v>
                </c:pt>
                <c:pt idx="4">
                  <c:v>3.8</c:v>
                </c:pt>
                <c:pt idx="5">
                  <c:v>4.3</c:v>
                </c:pt>
                <c:pt idx="6">
                  <c:v>4.5999999999999996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95-4F97-AA2A-4EE9333BEBA5}"/>
            </c:ext>
          </c:extLst>
        </c:ser>
        <c:ser>
          <c:idx val="1"/>
          <c:order val="1"/>
          <c:tx>
            <c:strRef>
              <c:f>dd!$I$3</c:f>
              <c:strCache>
                <c:ptCount val="1"/>
                <c:pt idx="0">
                  <c:v>2014 Survey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dd!$G$4:$G$10</c:f>
              <c:strCache>
                <c:ptCount val="7"/>
                <c:pt idx="0">
                  <c:v> 50-54</c:v>
                </c:pt>
                <c:pt idx="1">
                  <c:v> 55-59</c:v>
                </c:pt>
                <c:pt idx="2">
                  <c:v> 60-64</c:v>
                </c:pt>
                <c:pt idx="3">
                  <c:v> 65-69</c:v>
                </c:pt>
                <c:pt idx="4">
                  <c:v> 70-74</c:v>
                </c:pt>
                <c:pt idx="5">
                  <c:v> 75-79</c:v>
                </c:pt>
                <c:pt idx="6">
                  <c:v>80 up</c:v>
                </c:pt>
              </c:strCache>
            </c:strRef>
          </c:cat>
          <c:val>
            <c:numRef>
              <c:f>dd!$I$4:$I$10</c:f>
              <c:numCache>
                <c:formatCode>0.0</c:formatCode>
                <c:ptCount val="7"/>
                <c:pt idx="0">
                  <c:v>2</c:v>
                </c:pt>
                <c:pt idx="1">
                  <c:v>2.2000000000000002</c:v>
                </c:pt>
                <c:pt idx="2">
                  <c:v>2.5</c:v>
                </c:pt>
                <c:pt idx="3">
                  <c:v>2.9</c:v>
                </c:pt>
                <c:pt idx="4">
                  <c:v>3.5</c:v>
                </c:pt>
                <c:pt idx="5">
                  <c:v>3.9</c:v>
                </c:pt>
                <c:pt idx="6">
                  <c:v>4.4000000000000004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95-4F97-AA2A-4EE9333BEB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29728"/>
        <c:axId val="103931264"/>
      </c:barChart>
      <c:catAx>
        <c:axId val="10392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3931264"/>
        <c:crosses val="autoZero"/>
        <c:auto val="1"/>
        <c:lblAlgn val="ctr"/>
        <c:lblOffset val="100"/>
        <c:noMultiLvlLbl val="0"/>
      </c:catAx>
      <c:valAx>
        <c:axId val="103931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3929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3.6'!$H$23</c:f>
              <c:strCache>
                <c:ptCount val="1"/>
                <c:pt idx="0">
                  <c:v>lives alone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3.6'!$G$24:$G$27</c:f>
              <c:numCache>
                <c:formatCode>General</c:formatCode>
                <c:ptCount val="4"/>
                <c:pt idx="0">
                  <c:v>2002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'Table 3.6'!$H$24:$H$27</c:f>
              <c:numCache>
                <c:formatCode>General</c:formatCode>
                <c:ptCount val="4"/>
                <c:pt idx="0">
                  <c:v>6.3</c:v>
                </c:pt>
                <c:pt idx="1">
                  <c:v>8.4</c:v>
                </c:pt>
                <c:pt idx="2">
                  <c:v>8.6</c:v>
                </c:pt>
                <c:pt idx="3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C9-4932-A787-786B3CFB5C62}"/>
            </c:ext>
          </c:extLst>
        </c:ser>
        <c:ser>
          <c:idx val="1"/>
          <c:order val="1"/>
          <c:tx>
            <c:strRef>
              <c:f>'Table 3.6'!$I$23</c:f>
              <c:strCache>
                <c:ptCount val="1"/>
                <c:pt idx="0">
                  <c:v>lives with spouse only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'Table 3.6'!$G$24:$G$27</c:f>
              <c:numCache>
                <c:formatCode>General</c:formatCode>
                <c:ptCount val="4"/>
                <c:pt idx="0">
                  <c:v>2002</c:v>
                </c:pt>
                <c:pt idx="1">
                  <c:v>2007</c:v>
                </c:pt>
                <c:pt idx="2">
                  <c:v>2011</c:v>
                </c:pt>
                <c:pt idx="3">
                  <c:v>2015</c:v>
                </c:pt>
              </c:numCache>
            </c:numRef>
          </c:cat>
          <c:val>
            <c:numRef>
              <c:f>'Table 3.6'!$I$24:$I$27</c:f>
              <c:numCache>
                <c:formatCode>General</c:formatCode>
                <c:ptCount val="4"/>
                <c:pt idx="0">
                  <c:v>15.9</c:v>
                </c:pt>
                <c:pt idx="1">
                  <c:v>16.3</c:v>
                </c:pt>
                <c:pt idx="2">
                  <c:v>17.600000000000001</c:v>
                </c:pt>
                <c:pt idx="3" formatCode="0.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EC9-4932-A787-786B3CFB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32608"/>
        <c:axId val="104134144"/>
      </c:barChart>
      <c:catAx>
        <c:axId val="10413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04134144"/>
        <c:crosses val="autoZero"/>
        <c:auto val="1"/>
        <c:lblAlgn val="ctr"/>
        <c:lblOffset val="100"/>
        <c:noMultiLvlLbl val="0"/>
      </c:catAx>
      <c:valAx>
        <c:axId val="104134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ja-JP"/>
          </a:p>
        </c:txPr>
        <c:crossAx val="104132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6.3'!$B$29</c:f>
              <c:strCache>
                <c:ptCount val="1"/>
                <c:pt idx="0">
                  <c:v>% with difficulties</c:v>
                </c:pt>
              </c:strCache>
            </c:strRef>
          </c:tx>
          <c:spPr>
            <a:gradFill>
              <a:gsLst>
                <a:gs pos="0">
                  <a:schemeClr val="accent6"/>
                </a:gs>
                <a:gs pos="100000">
                  <a:schemeClr val="accent6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F3E-462E-8298-FF2260B4C12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3E-462E-8298-FF2260B4C12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F3E-462E-8298-FF2260B4C12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F3E-462E-8298-FF2260B4C12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F3E-462E-8298-FF2260B4C12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F3E-462E-8298-FF2260B4C12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F3E-462E-8298-FF2260B4C12F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CF3E-462E-8298-FF2260B4C12F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CF3E-462E-8298-FF2260B4C12F}"/>
              </c:ext>
            </c:extLst>
          </c:dPt>
          <c:dPt>
            <c:idx val="18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CF3E-462E-8298-FF2260B4C1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'Table 6.3'!$A$30:$A$48</c:f>
              <c:strCache>
                <c:ptCount val="19"/>
                <c:pt idx="0">
                  <c:v>Lifting 5 kilogram</c:v>
                </c:pt>
                <c:pt idx="1">
                  <c:v>Squatting</c:v>
                </c:pt>
                <c:pt idx="2">
                  <c:v>Walking 200-300 meters</c:v>
                </c:pt>
                <c:pt idx="3">
                  <c:v>Climbing 2 or 3 stairs</c:v>
                </c:pt>
                <c:pt idx="4">
                  <c:v>Any functional difficulty</c:v>
                </c:pt>
                <c:pt idx="5">
                  <c:v>Getting up from lying down</c:v>
                </c:pt>
                <c:pt idx="6">
                  <c:v>Using toilet</c:v>
                </c:pt>
                <c:pt idx="7">
                  <c:v>Bathing</c:v>
                </c:pt>
                <c:pt idx="8">
                  <c:v>Dressing</c:v>
                </c:pt>
                <c:pt idx="9">
                  <c:v>Washing face/brushing teeth</c:v>
                </c:pt>
                <c:pt idx="10">
                  <c:v>Putting on shoes</c:v>
                </c:pt>
                <c:pt idx="11">
                  <c:v>Grooming selt</c:v>
                </c:pt>
                <c:pt idx="12">
                  <c:v>Eating</c:v>
                </c:pt>
                <c:pt idx="13">
                  <c:v>Any ADL difficulty</c:v>
                </c:pt>
                <c:pt idx="14">
                  <c:v>Taking bus or boat on own</c:v>
                </c:pt>
                <c:pt idx="15">
                  <c:v>Counting change</c:v>
                </c:pt>
                <c:pt idx="16">
                  <c:v>Taking medicines</c:v>
                </c:pt>
                <c:pt idx="17">
                  <c:v>Any IADL difficultty</c:v>
                </c:pt>
                <c:pt idx="18">
                  <c:v>% with Any functional, ADL or IADL difficulty listed above</c:v>
                </c:pt>
              </c:strCache>
            </c:strRef>
          </c:cat>
          <c:val>
            <c:numRef>
              <c:f>'Table 6.3'!$B$30:$B$48</c:f>
              <c:numCache>
                <c:formatCode>General</c:formatCode>
                <c:ptCount val="19"/>
                <c:pt idx="0">
                  <c:v>30.3</c:v>
                </c:pt>
                <c:pt idx="1">
                  <c:v>18</c:v>
                </c:pt>
                <c:pt idx="2">
                  <c:v>17.5</c:v>
                </c:pt>
                <c:pt idx="3">
                  <c:v>16.100000000000001</c:v>
                </c:pt>
                <c:pt idx="4">
                  <c:v>35.5</c:v>
                </c:pt>
                <c:pt idx="5">
                  <c:v>5.2</c:v>
                </c:pt>
                <c:pt idx="6">
                  <c:v>4.4000000000000004</c:v>
                </c:pt>
                <c:pt idx="7">
                  <c:v>4.0999999999999996</c:v>
                </c:pt>
                <c:pt idx="8">
                  <c:v>3.6</c:v>
                </c:pt>
                <c:pt idx="9">
                  <c:v>3.2</c:v>
                </c:pt>
                <c:pt idx="10">
                  <c:v>3.1</c:v>
                </c:pt>
                <c:pt idx="11">
                  <c:v>3</c:v>
                </c:pt>
                <c:pt idx="12">
                  <c:v>2.9</c:v>
                </c:pt>
                <c:pt idx="13">
                  <c:v>7.3</c:v>
                </c:pt>
                <c:pt idx="14">
                  <c:v>26.5</c:v>
                </c:pt>
                <c:pt idx="15">
                  <c:v>9.5</c:v>
                </c:pt>
                <c:pt idx="16">
                  <c:v>9.3000000000000007</c:v>
                </c:pt>
                <c:pt idx="17">
                  <c:v>28.1</c:v>
                </c:pt>
                <c:pt idx="18">
                  <c:v>40.9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F3E-462E-8298-FF2260B4C12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07582208"/>
        <c:axId val="107601280"/>
      </c:barChart>
      <c:catAx>
        <c:axId val="10758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7601280"/>
        <c:crosses val="autoZero"/>
        <c:auto val="1"/>
        <c:lblAlgn val="ctr"/>
        <c:lblOffset val="100"/>
        <c:noMultiLvlLbl val="0"/>
      </c:catAx>
      <c:valAx>
        <c:axId val="1076012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758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ja-JP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9A-4F3C-A48B-1CA1566570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9A-4F3C-A48B-1CA1566570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9A-4F3C-A48B-1CA156657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9A-4F3C-A48B-1CA1566570A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9A-4F3C-A48B-1CA1566570A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9A-4F3C-A48B-1CA1566570A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49A-4F3C-A48B-1CA1566570A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49A-4F3C-A48B-1CA1566570A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49A-4F3C-A48B-1CA1566570A5}"/>
              </c:ext>
            </c:extLst>
          </c:dPt>
          <c:dLbls>
            <c:dLbl>
              <c:idx val="0"/>
              <c:layout>
                <c:manualLayout>
                  <c:x val="1.4649286845032692E-2"/>
                  <c:y val="-1.615746788305686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49A-4F3C-A48B-1CA1566570A5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0.11684773099014797"/>
                  <c:y val="7.7703016625374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4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49A-4F3C-A48B-1CA1566570A5}"/>
                </c:ext>
              </c:extLst>
            </c:dLbl>
            <c:dLbl>
              <c:idx val="4"/>
              <c:layout>
                <c:manualLayout>
                  <c:x val="-0.17521006885008938"/>
                  <c:y val="-1.145710675443775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5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49A-4F3C-A48B-1CA1566570A5}"/>
                </c:ext>
              </c:extLst>
            </c:dLbl>
            <c:dLbl>
              <c:idx val="5"/>
              <c:layout>
                <c:manualLayout>
                  <c:x val="-0.14273555479478109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6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49A-4F3C-A48B-1CA1566570A5}"/>
                </c:ext>
              </c:extLst>
            </c:dLbl>
            <c:dLbl>
              <c:idx val="6"/>
              <c:layout>
                <c:manualLayout>
                  <c:x val="-1.9044072898542555E-2"/>
                  <c:y val="-3.679449831857373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49A-4F3C-A48B-1CA1566570A5}"/>
                </c:ext>
              </c:extLst>
            </c:dLbl>
            <c:dLbl>
              <c:idx val="7"/>
              <c:layout>
                <c:manualLayout>
                  <c:x val="0.12451893818277789"/>
                  <c:y val="-5.71732637162748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049A-4F3C-A48B-1CA1566570A5}"/>
                </c:ext>
              </c:extLst>
            </c:dLbl>
            <c:dLbl>
              <c:idx val="8"/>
              <c:layout>
                <c:manualLayout>
                  <c:x val="0.20801987319946413"/>
                  <c:y val="-1.41377843976747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049A-4F3C-A48B-1CA1566570A5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'Table 3.6'!$G$31:$G$39</c:f>
              <c:strCache>
                <c:ptCount val="9"/>
                <c:pt idx="0">
                  <c:v>spouse</c:v>
                </c:pt>
                <c:pt idx="1">
                  <c:v>son</c:v>
                </c:pt>
                <c:pt idx="2">
                  <c:v>daughter</c:v>
                </c:pt>
                <c:pt idx="3">
                  <c:v>son/daughter in law</c:v>
                </c:pt>
                <c:pt idx="4">
                  <c:v>grandchild</c:v>
                </c:pt>
                <c:pt idx="5">
                  <c:v>sibling</c:v>
                </c:pt>
                <c:pt idx="6">
                  <c:v>paid/professional carer</c:v>
                </c:pt>
                <c:pt idx="7">
                  <c:v>servant/employee</c:v>
                </c:pt>
                <c:pt idx="8">
                  <c:v>other</c:v>
                </c:pt>
              </c:strCache>
            </c:strRef>
          </c:cat>
          <c:val>
            <c:numRef>
              <c:f>'Table 3.6'!$H$31:$H$39</c:f>
              <c:numCache>
                <c:formatCode>General</c:formatCode>
                <c:ptCount val="9"/>
                <c:pt idx="0">
                  <c:v>28.9</c:v>
                </c:pt>
                <c:pt idx="1">
                  <c:v>13.4</c:v>
                </c:pt>
                <c:pt idx="2">
                  <c:v>41.9</c:v>
                </c:pt>
                <c:pt idx="3">
                  <c:v>5.7</c:v>
                </c:pt>
                <c:pt idx="4">
                  <c:v>3.4</c:v>
                </c:pt>
                <c:pt idx="5">
                  <c:v>4.5999999999999996</c:v>
                </c:pt>
                <c:pt idx="6">
                  <c:v>0.7</c:v>
                </c:pt>
                <c:pt idx="7">
                  <c:v>0.9</c:v>
                </c:pt>
                <c:pt idx="8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49A-4F3C-A48B-1CA1566570A5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panose="020F0502020204030204" pitchFamily="34" charset="0"/>
          <a:cs typeface="Calibri" panose="020F0502020204030204" pitchFamily="34" charset="0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6F601D-282A-4F51-B209-698FEE14D151}" type="doc">
      <dgm:prSet loTypeId="urn:microsoft.com/office/officeart/2005/8/layout/radial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F9FC2E30-8131-42DE-97A3-1F0BC715F53B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Tambon</a:t>
          </a:r>
          <a:r>
            <a: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Health Fund</a:t>
          </a:r>
          <a:endParaRPr lang="th-TH" dirty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12C1C13-49A2-4A19-9429-C87B563CBDAD}" type="parTrans" cxnId="{182BC67D-07C4-495B-ABC2-883BAAD0F3A8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783EF7EE-57E6-41D8-A122-25E9476B3529}" type="sibTrans" cxnId="{182BC67D-07C4-495B-ABC2-883BAAD0F3A8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B8D7BAAE-1E6A-4F11-944D-B0325AA3B564}">
      <dgm:prSet phldrT="[Text]" custT="1"/>
      <dgm:spPr/>
      <dgm:t>
        <a:bodyPr/>
        <a:lstStyle/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National Health Security Office</a:t>
          </a:r>
          <a:endParaRPr lang="th-TH" sz="1800" dirty="0">
            <a:latin typeface="Calibri" panose="020F0502020204030204" pitchFamily="34" charset="0"/>
          </a:endParaRPr>
        </a:p>
      </dgm:t>
    </dgm:pt>
    <dgm:pt modelId="{B11A0AE6-B106-4A5D-8CFB-7244F4B3BE82}" type="parTrans" cxnId="{D135A6E3-EB8C-48D9-B3D0-E7792976F049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BB10F14F-CF54-4223-854D-9E8B491440B0}" type="sibTrans" cxnId="{D135A6E3-EB8C-48D9-B3D0-E7792976F049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3934B673-CFF8-4D42-A31E-BFCB8954F20A}">
      <dgm:prSet phldrT="[Text]" custT="1"/>
      <dgm:spPr/>
      <dgm:t>
        <a:bodyPr/>
        <a:lstStyle/>
        <a:p>
          <a:r>
            <a:rPr lang="en-US" sz="1800" dirty="0" err="1" smtClean="0">
              <a:latin typeface="Calibri" panose="020F0502020204030204" pitchFamily="34" charset="0"/>
              <a:cs typeface="Calibri" panose="020F0502020204030204" pitchFamily="34" charset="0"/>
            </a:rPr>
            <a:t>Tambon</a:t>
          </a:r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 Administrative Organization, </a:t>
          </a:r>
        </a:p>
        <a:p>
          <a:r>
            <a:rPr lang="en-US" sz="1800" dirty="0" smtClean="0">
              <a:latin typeface="Calibri" panose="020F0502020204030204" pitchFamily="34" charset="0"/>
              <a:cs typeface="Calibri" panose="020F0502020204030204" pitchFamily="34" charset="0"/>
            </a:rPr>
            <a:t>Municipality</a:t>
          </a:r>
        </a:p>
      </dgm:t>
    </dgm:pt>
    <dgm:pt modelId="{B6E1AD56-7BA1-4E87-A508-B9F5D2BEF681}" type="parTrans" cxnId="{7A3F1DCC-6A1B-4342-B15A-27B59F3F253F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EFB61C1A-A3BC-4726-AB9E-A1405A72A99F}" type="sibTrans" cxnId="{7A3F1DCC-6A1B-4342-B15A-27B59F3F253F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0E19900D-A287-4136-B7FA-7DABC00857F5}">
      <dgm:prSet phldrT="[Text]" custT="1"/>
      <dgm:spPr/>
      <dgm:t>
        <a:bodyPr/>
        <a:lstStyle/>
        <a:p>
          <a:r>
            <a:rPr lang="en-US" sz="2000" dirty="0" smtClean="0">
              <a:latin typeface="Calibri" panose="020F0502020204030204" pitchFamily="34" charset="0"/>
              <a:cs typeface="Calibri" panose="020F0502020204030204" pitchFamily="34" charset="0"/>
            </a:rPr>
            <a:t>Community</a:t>
          </a:r>
          <a:endParaRPr lang="th-TH" sz="2000" dirty="0">
            <a:latin typeface="Calibri" panose="020F0502020204030204" pitchFamily="34" charset="0"/>
          </a:endParaRPr>
        </a:p>
      </dgm:t>
    </dgm:pt>
    <dgm:pt modelId="{1259BCA5-08FB-4F4C-82EB-FAB01C169D18}" type="parTrans" cxnId="{8785C1E1-EF47-4BD7-85E3-A065E426B847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D658043C-0C9D-4BCD-B70E-17CDA8872858}" type="sibTrans" cxnId="{8785C1E1-EF47-4BD7-85E3-A065E426B847}">
      <dgm:prSet/>
      <dgm:spPr/>
      <dgm:t>
        <a:bodyPr/>
        <a:lstStyle/>
        <a:p>
          <a:endParaRPr lang="th-TH">
            <a:latin typeface="Calibri" panose="020F0502020204030204" pitchFamily="34" charset="0"/>
          </a:endParaRPr>
        </a:p>
      </dgm:t>
    </dgm:pt>
    <dgm:pt modelId="{E2BFC413-3FA8-462D-9B8D-D467B4482927}" type="pres">
      <dgm:prSet presAssocID="{466F601D-282A-4F51-B209-698FEE14D15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44D8BBBD-4F5E-4FFC-8713-19D7CDE4D0A9}" type="pres">
      <dgm:prSet presAssocID="{F9FC2E30-8131-42DE-97A3-1F0BC715F53B}" presName="centerShape" presStyleLbl="node0" presStyleIdx="0" presStyleCnt="1" custScaleY="101017" custLinFactNeighborY="-10166"/>
      <dgm:spPr/>
      <dgm:t>
        <a:bodyPr/>
        <a:lstStyle/>
        <a:p>
          <a:endParaRPr lang="th-TH"/>
        </a:p>
      </dgm:t>
    </dgm:pt>
    <dgm:pt modelId="{EE67379D-4B9D-4DD3-A614-81EA0EDD848D}" type="pres">
      <dgm:prSet presAssocID="{B11A0AE6-B106-4A5D-8CFB-7244F4B3BE82}" presName="Name9" presStyleLbl="parChTrans1D2" presStyleIdx="0" presStyleCnt="3"/>
      <dgm:spPr/>
      <dgm:t>
        <a:bodyPr/>
        <a:lstStyle/>
        <a:p>
          <a:endParaRPr lang="th-TH"/>
        </a:p>
      </dgm:t>
    </dgm:pt>
    <dgm:pt modelId="{75AAFEF8-158C-44C3-A1E0-774951354411}" type="pres">
      <dgm:prSet presAssocID="{B11A0AE6-B106-4A5D-8CFB-7244F4B3BE82}" presName="connTx" presStyleLbl="parChTrans1D2" presStyleIdx="0" presStyleCnt="3"/>
      <dgm:spPr/>
      <dgm:t>
        <a:bodyPr/>
        <a:lstStyle/>
        <a:p>
          <a:endParaRPr lang="th-TH"/>
        </a:p>
      </dgm:t>
    </dgm:pt>
    <dgm:pt modelId="{5A166E24-0CA2-43FC-983A-DBFD16DFCCCF}" type="pres">
      <dgm:prSet presAssocID="{B8D7BAAE-1E6A-4F11-944D-B0325AA3B564}" presName="node" presStyleLbl="node1" presStyleIdx="0" presStyleCnt="3" custScaleX="138710" custScaleY="827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8CB10C9-149B-494A-B3D1-DC43FF73EA7B}" type="pres">
      <dgm:prSet presAssocID="{B6E1AD56-7BA1-4E87-A508-B9F5D2BEF681}" presName="Name9" presStyleLbl="parChTrans1D2" presStyleIdx="1" presStyleCnt="3"/>
      <dgm:spPr/>
      <dgm:t>
        <a:bodyPr/>
        <a:lstStyle/>
        <a:p>
          <a:endParaRPr lang="th-TH"/>
        </a:p>
      </dgm:t>
    </dgm:pt>
    <dgm:pt modelId="{302F4F7E-B3AA-4577-9A1A-2976B9340E52}" type="pres">
      <dgm:prSet presAssocID="{B6E1AD56-7BA1-4E87-A508-B9F5D2BEF681}" presName="connTx" presStyleLbl="parChTrans1D2" presStyleIdx="1" presStyleCnt="3"/>
      <dgm:spPr/>
      <dgm:t>
        <a:bodyPr/>
        <a:lstStyle/>
        <a:p>
          <a:endParaRPr lang="th-TH"/>
        </a:p>
      </dgm:t>
    </dgm:pt>
    <dgm:pt modelId="{71586997-C63E-4FCD-BCA6-79B147A79078}" type="pres">
      <dgm:prSet presAssocID="{3934B673-CFF8-4D42-A31E-BFCB8954F20A}" presName="node" presStyleLbl="node1" presStyleIdx="1" presStyleCnt="3" custScaleX="157226" custRadScaleRad="111533" custRadScaleInc="26935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DEBEED9-313C-4D79-B5BD-3EF18F1856FB}" type="pres">
      <dgm:prSet presAssocID="{1259BCA5-08FB-4F4C-82EB-FAB01C169D18}" presName="Name9" presStyleLbl="parChTrans1D2" presStyleIdx="2" presStyleCnt="3"/>
      <dgm:spPr/>
      <dgm:t>
        <a:bodyPr/>
        <a:lstStyle/>
        <a:p>
          <a:endParaRPr lang="th-TH"/>
        </a:p>
      </dgm:t>
    </dgm:pt>
    <dgm:pt modelId="{579B4692-4233-4BB0-8022-8C1BDFBBB3C2}" type="pres">
      <dgm:prSet presAssocID="{1259BCA5-08FB-4F4C-82EB-FAB01C169D18}" presName="connTx" presStyleLbl="parChTrans1D2" presStyleIdx="2" presStyleCnt="3"/>
      <dgm:spPr/>
      <dgm:t>
        <a:bodyPr/>
        <a:lstStyle/>
        <a:p>
          <a:endParaRPr lang="th-TH"/>
        </a:p>
      </dgm:t>
    </dgm:pt>
    <dgm:pt modelId="{C68041FE-3CB3-4080-B75C-305C4E1ED24E}" type="pres">
      <dgm:prSet presAssocID="{0E19900D-A287-4136-B7FA-7DABC00857F5}" presName="node" presStyleLbl="node1" presStyleIdx="2" presStyleCnt="3" custScaleX="147300" custScaleY="77472" custRadScaleRad="72137" custRadScaleInc="-10588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2B5AC11-33BB-4323-B16D-57C636974347}" type="presOf" srcId="{B6E1AD56-7BA1-4E87-A508-B9F5D2BEF681}" destId="{302F4F7E-B3AA-4577-9A1A-2976B9340E52}" srcOrd="1" destOrd="0" presId="urn:microsoft.com/office/officeart/2005/8/layout/radial1"/>
    <dgm:cxn modelId="{28C2F37E-A8A2-4016-A795-AB320DA699C2}" type="presOf" srcId="{3934B673-CFF8-4D42-A31E-BFCB8954F20A}" destId="{71586997-C63E-4FCD-BCA6-79B147A79078}" srcOrd="0" destOrd="0" presId="urn:microsoft.com/office/officeart/2005/8/layout/radial1"/>
    <dgm:cxn modelId="{182BC67D-07C4-495B-ABC2-883BAAD0F3A8}" srcId="{466F601D-282A-4F51-B209-698FEE14D151}" destId="{F9FC2E30-8131-42DE-97A3-1F0BC715F53B}" srcOrd="0" destOrd="0" parTransId="{D12C1C13-49A2-4A19-9429-C87B563CBDAD}" sibTransId="{783EF7EE-57E6-41D8-A122-25E9476B3529}"/>
    <dgm:cxn modelId="{4EF198C1-6D85-4FE1-BFBB-4C581811E752}" type="presOf" srcId="{0E19900D-A287-4136-B7FA-7DABC00857F5}" destId="{C68041FE-3CB3-4080-B75C-305C4E1ED24E}" srcOrd="0" destOrd="0" presId="urn:microsoft.com/office/officeart/2005/8/layout/radial1"/>
    <dgm:cxn modelId="{6142F344-8A0D-4D9D-A81D-D3B9E5FD9514}" type="presOf" srcId="{F9FC2E30-8131-42DE-97A3-1F0BC715F53B}" destId="{44D8BBBD-4F5E-4FFC-8713-19D7CDE4D0A9}" srcOrd="0" destOrd="0" presId="urn:microsoft.com/office/officeart/2005/8/layout/radial1"/>
    <dgm:cxn modelId="{AFAF9343-4332-4797-B240-A0C989A36F1D}" type="presOf" srcId="{B11A0AE6-B106-4A5D-8CFB-7244F4B3BE82}" destId="{75AAFEF8-158C-44C3-A1E0-774951354411}" srcOrd="1" destOrd="0" presId="urn:microsoft.com/office/officeart/2005/8/layout/radial1"/>
    <dgm:cxn modelId="{4F145C9B-0317-4BE4-81E5-92AAD5DEA1F1}" type="presOf" srcId="{B11A0AE6-B106-4A5D-8CFB-7244F4B3BE82}" destId="{EE67379D-4B9D-4DD3-A614-81EA0EDD848D}" srcOrd="0" destOrd="0" presId="urn:microsoft.com/office/officeart/2005/8/layout/radial1"/>
    <dgm:cxn modelId="{8785C1E1-EF47-4BD7-85E3-A065E426B847}" srcId="{F9FC2E30-8131-42DE-97A3-1F0BC715F53B}" destId="{0E19900D-A287-4136-B7FA-7DABC00857F5}" srcOrd="2" destOrd="0" parTransId="{1259BCA5-08FB-4F4C-82EB-FAB01C169D18}" sibTransId="{D658043C-0C9D-4BCD-B70E-17CDA8872858}"/>
    <dgm:cxn modelId="{AEA08183-915E-4482-A5BF-228A480868CA}" type="presOf" srcId="{1259BCA5-08FB-4F4C-82EB-FAB01C169D18}" destId="{579B4692-4233-4BB0-8022-8C1BDFBBB3C2}" srcOrd="1" destOrd="0" presId="urn:microsoft.com/office/officeart/2005/8/layout/radial1"/>
    <dgm:cxn modelId="{7A3F1DCC-6A1B-4342-B15A-27B59F3F253F}" srcId="{F9FC2E30-8131-42DE-97A3-1F0BC715F53B}" destId="{3934B673-CFF8-4D42-A31E-BFCB8954F20A}" srcOrd="1" destOrd="0" parTransId="{B6E1AD56-7BA1-4E87-A508-B9F5D2BEF681}" sibTransId="{EFB61C1A-A3BC-4726-AB9E-A1405A72A99F}"/>
    <dgm:cxn modelId="{21E354C2-29F2-4EB4-92E9-107AC7F2EFF7}" type="presOf" srcId="{466F601D-282A-4F51-B209-698FEE14D151}" destId="{E2BFC413-3FA8-462D-9B8D-D467B4482927}" srcOrd="0" destOrd="0" presId="urn:microsoft.com/office/officeart/2005/8/layout/radial1"/>
    <dgm:cxn modelId="{D135A6E3-EB8C-48D9-B3D0-E7792976F049}" srcId="{F9FC2E30-8131-42DE-97A3-1F0BC715F53B}" destId="{B8D7BAAE-1E6A-4F11-944D-B0325AA3B564}" srcOrd="0" destOrd="0" parTransId="{B11A0AE6-B106-4A5D-8CFB-7244F4B3BE82}" sibTransId="{BB10F14F-CF54-4223-854D-9E8B491440B0}"/>
    <dgm:cxn modelId="{2175F08A-0A8F-4268-9C66-6D8F6E26AB82}" type="presOf" srcId="{B8D7BAAE-1E6A-4F11-944D-B0325AA3B564}" destId="{5A166E24-0CA2-43FC-983A-DBFD16DFCCCF}" srcOrd="0" destOrd="0" presId="urn:microsoft.com/office/officeart/2005/8/layout/radial1"/>
    <dgm:cxn modelId="{AF48C957-12B1-409E-A9A2-99606B146188}" type="presOf" srcId="{B6E1AD56-7BA1-4E87-A508-B9F5D2BEF681}" destId="{A8CB10C9-149B-494A-B3D1-DC43FF73EA7B}" srcOrd="0" destOrd="0" presId="urn:microsoft.com/office/officeart/2005/8/layout/radial1"/>
    <dgm:cxn modelId="{127998DB-8B95-413D-B450-86978DE0BE3B}" type="presOf" srcId="{1259BCA5-08FB-4F4C-82EB-FAB01C169D18}" destId="{4DEBEED9-313C-4D79-B5BD-3EF18F1856FB}" srcOrd="0" destOrd="0" presId="urn:microsoft.com/office/officeart/2005/8/layout/radial1"/>
    <dgm:cxn modelId="{0B045C54-EAA4-4A19-9D92-3D27DD6E182C}" type="presParOf" srcId="{E2BFC413-3FA8-462D-9B8D-D467B4482927}" destId="{44D8BBBD-4F5E-4FFC-8713-19D7CDE4D0A9}" srcOrd="0" destOrd="0" presId="urn:microsoft.com/office/officeart/2005/8/layout/radial1"/>
    <dgm:cxn modelId="{64BDAACF-8871-4B9D-BABA-D48EDEB96729}" type="presParOf" srcId="{E2BFC413-3FA8-462D-9B8D-D467B4482927}" destId="{EE67379D-4B9D-4DD3-A614-81EA0EDD848D}" srcOrd="1" destOrd="0" presId="urn:microsoft.com/office/officeart/2005/8/layout/radial1"/>
    <dgm:cxn modelId="{78D7D8B6-B490-4C17-9B80-8127E409CC53}" type="presParOf" srcId="{EE67379D-4B9D-4DD3-A614-81EA0EDD848D}" destId="{75AAFEF8-158C-44C3-A1E0-774951354411}" srcOrd="0" destOrd="0" presId="urn:microsoft.com/office/officeart/2005/8/layout/radial1"/>
    <dgm:cxn modelId="{F8E0417F-CDC0-415D-95C3-03B7A4B166CA}" type="presParOf" srcId="{E2BFC413-3FA8-462D-9B8D-D467B4482927}" destId="{5A166E24-0CA2-43FC-983A-DBFD16DFCCCF}" srcOrd="2" destOrd="0" presId="urn:microsoft.com/office/officeart/2005/8/layout/radial1"/>
    <dgm:cxn modelId="{F513FFDD-3ADB-4BA7-8D68-D9F498BBAEA8}" type="presParOf" srcId="{E2BFC413-3FA8-462D-9B8D-D467B4482927}" destId="{A8CB10C9-149B-494A-B3D1-DC43FF73EA7B}" srcOrd="3" destOrd="0" presId="urn:microsoft.com/office/officeart/2005/8/layout/radial1"/>
    <dgm:cxn modelId="{0C16CBF2-47F7-4690-BBA8-38A0365EF6D0}" type="presParOf" srcId="{A8CB10C9-149B-494A-B3D1-DC43FF73EA7B}" destId="{302F4F7E-B3AA-4577-9A1A-2976B9340E52}" srcOrd="0" destOrd="0" presId="urn:microsoft.com/office/officeart/2005/8/layout/radial1"/>
    <dgm:cxn modelId="{48C05085-B8C3-41C0-9039-A5FD974A9AF8}" type="presParOf" srcId="{E2BFC413-3FA8-462D-9B8D-D467B4482927}" destId="{71586997-C63E-4FCD-BCA6-79B147A79078}" srcOrd="4" destOrd="0" presId="urn:microsoft.com/office/officeart/2005/8/layout/radial1"/>
    <dgm:cxn modelId="{3B0B7E2A-B6F7-4B38-B0AC-636556F7334A}" type="presParOf" srcId="{E2BFC413-3FA8-462D-9B8D-D467B4482927}" destId="{4DEBEED9-313C-4D79-B5BD-3EF18F1856FB}" srcOrd="5" destOrd="0" presId="urn:microsoft.com/office/officeart/2005/8/layout/radial1"/>
    <dgm:cxn modelId="{E3955B30-1EB0-4EC9-8FCB-83E3C5C307A3}" type="presParOf" srcId="{4DEBEED9-313C-4D79-B5BD-3EF18F1856FB}" destId="{579B4692-4233-4BB0-8022-8C1BDFBBB3C2}" srcOrd="0" destOrd="0" presId="urn:microsoft.com/office/officeart/2005/8/layout/radial1"/>
    <dgm:cxn modelId="{B801A6EA-4719-45F1-AE9C-EB47784CEFCC}" type="presParOf" srcId="{E2BFC413-3FA8-462D-9B8D-D467B4482927}" destId="{C68041FE-3CB3-4080-B75C-305C4E1ED24E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F92106-9064-4EF9-AD13-47E7386A4DBC}" type="doc">
      <dgm:prSet loTypeId="urn:microsoft.com/office/officeart/2005/8/layout/chevron2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th-TH"/>
        </a:p>
      </dgm:t>
    </dgm:pt>
    <dgm:pt modelId="{DF8D9911-FBD2-496C-B2D7-570399EF599B}">
      <dgm:prSet phldrT="[Text]" custT="1"/>
      <dgm:spPr/>
      <dgm:t>
        <a:bodyPr/>
        <a:lstStyle/>
        <a:p>
          <a:r>
            <a:rPr lang="en-US" sz="1600" dirty="0" smtClean="0"/>
            <a:t>ECON</a:t>
          </a:r>
          <a:endParaRPr lang="th-TH" sz="1600" dirty="0"/>
        </a:p>
      </dgm:t>
    </dgm:pt>
    <dgm:pt modelId="{218B4462-2807-4B47-A56D-BE3D599B9017}" type="parTrans" cxnId="{91119D4E-E3E8-454C-96DC-7CE1C6052910}">
      <dgm:prSet/>
      <dgm:spPr/>
      <dgm:t>
        <a:bodyPr/>
        <a:lstStyle/>
        <a:p>
          <a:endParaRPr lang="th-TH" sz="2800"/>
        </a:p>
      </dgm:t>
    </dgm:pt>
    <dgm:pt modelId="{92186859-5130-4E3F-A562-C9103BFEDF36}" type="sibTrans" cxnId="{91119D4E-E3E8-454C-96DC-7CE1C6052910}">
      <dgm:prSet/>
      <dgm:spPr/>
      <dgm:t>
        <a:bodyPr/>
        <a:lstStyle/>
        <a:p>
          <a:endParaRPr lang="th-TH" sz="2800"/>
        </a:p>
      </dgm:t>
    </dgm:pt>
    <dgm:pt modelId="{483D9B24-EC81-48B7-A663-A8C3FA6C02B0}">
      <dgm:prSet phldrT="[Text]" custT="1"/>
      <dgm:spPr/>
      <dgm:t>
        <a:bodyPr/>
        <a:lstStyle/>
        <a:p>
          <a:r>
            <a:rPr lang="en-US" sz="2000" dirty="0" smtClean="0"/>
            <a:t>pension reform</a:t>
          </a:r>
          <a:endParaRPr lang="th-TH" sz="2000" dirty="0"/>
        </a:p>
      </dgm:t>
    </dgm:pt>
    <dgm:pt modelId="{1A79F6D3-7176-4305-B598-B321F53167B9}" type="parTrans" cxnId="{A6363857-83F0-4DE0-9E99-A64AED5B214D}">
      <dgm:prSet/>
      <dgm:spPr/>
      <dgm:t>
        <a:bodyPr/>
        <a:lstStyle/>
        <a:p>
          <a:endParaRPr lang="th-TH" sz="2800"/>
        </a:p>
      </dgm:t>
    </dgm:pt>
    <dgm:pt modelId="{A737F4A0-AFD2-4FEF-BC05-A0719497706E}" type="sibTrans" cxnId="{A6363857-83F0-4DE0-9E99-A64AED5B214D}">
      <dgm:prSet/>
      <dgm:spPr/>
      <dgm:t>
        <a:bodyPr/>
        <a:lstStyle/>
        <a:p>
          <a:endParaRPr lang="th-TH" sz="2800"/>
        </a:p>
      </dgm:t>
    </dgm:pt>
    <dgm:pt modelId="{9BB215E8-1E65-4B42-837E-26D487E76E17}">
      <dgm:prSet phldrT="[Text]" custT="1"/>
      <dgm:spPr/>
      <dgm:t>
        <a:bodyPr/>
        <a:lstStyle/>
        <a:p>
          <a:r>
            <a:rPr lang="en-US" sz="1600" dirty="0" smtClean="0"/>
            <a:t>HEALTH</a:t>
          </a:r>
          <a:endParaRPr lang="th-TH" sz="1600" dirty="0"/>
        </a:p>
      </dgm:t>
    </dgm:pt>
    <dgm:pt modelId="{C9CCCC16-BE9A-473B-852A-DE65852A136A}" type="parTrans" cxnId="{BD3C81D4-DA3C-4061-B130-20308141EE58}">
      <dgm:prSet/>
      <dgm:spPr/>
      <dgm:t>
        <a:bodyPr/>
        <a:lstStyle/>
        <a:p>
          <a:endParaRPr lang="th-TH" sz="2800"/>
        </a:p>
      </dgm:t>
    </dgm:pt>
    <dgm:pt modelId="{02321CA4-7054-4CC2-BB2A-0BFB53408821}" type="sibTrans" cxnId="{BD3C81D4-DA3C-4061-B130-20308141EE58}">
      <dgm:prSet/>
      <dgm:spPr/>
      <dgm:t>
        <a:bodyPr/>
        <a:lstStyle/>
        <a:p>
          <a:endParaRPr lang="th-TH" sz="2800"/>
        </a:p>
      </dgm:t>
    </dgm:pt>
    <dgm:pt modelId="{D88524D4-F317-4B0B-8D64-F96A582E8040}">
      <dgm:prSet phldrT="[Text]" custT="1"/>
      <dgm:spPr/>
      <dgm:t>
        <a:bodyPr/>
        <a:lstStyle/>
        <a:p>
          <a:r>
            <a:rPr lang="en-US" sz="2000" dirty="0" smtClean="0"/>
            <a:t>promoting strengthening community-based long term care system, including in urban areas</a:t>
          </a:r>
          <a:endParaRPr lang="th-TH" sz="2000" dirty="0"/>
        </a:p>
      </dgm:t>
    </dgm:pt>
    <dgm:pt modelId="{36EE5174-7764-4A8B-ABB0-72B2B988C394}" type="parTrans" cxnId="{991F3A7A-046C-4049-B231-BD8DA3E2E709}">
      <dgm:prSet/>
      <dgm:spPr/>
      <dgm:t>
        <a:bodyPr/>
        <a:lstStyle/>
        <a:p>
          <a:endParaRPr lang="th-TH" sz="2800"/>
        </a:p>
      </dgm:t>
    </dgm:pt>
    <dgm:pt modelId="{50527CE2-E83E-46D2-9B26-505A18493A60}" type="sibTrans" cxnId="{991F3A7A-046C-4049-B231-BD8DA3E2E709}">
      <dgm:prSet/>
      <dgm:spPr/>
      <dgm:t>
        <a:bodyPr/>
        <a:lstStyle/>
        <a:p>
          <a:endParaRPr lang="th-TH" sz="2800"/>
        </a:p>
      </dgm:t>
    </dgm:pt>
    <dgm:pt modelId="{616A5DBA-0877-4181-866D-686EFAB88340}">
      <dgm:prSet phldrT="[Text]" custT="1"/>
      <dgm:spPr/>
      <dgm:t>
        <a:bodyPr/>
        <a:lstStyle/>
        <a:p>
          <a:r>
            <a:rPr lang="en-US" sz="1600" dirty="0" smtClean="0"/>
            <a:t>SOCIAL</a:t>
          </a:r>
          <a:endParaRPr lang="th-TH" sz="1600" dirty="0"/>
        </a:p>
      </dgm:t>
    </dgm:pt>
    <dgm:pt modelId="{2CB61903-7F69-43B2-A42C-BE5F33324B51}" type="parTrans" cxnId="{3D8CAF90-D4D0-4F7C-AF90-5F0C00212BF4}">
      <dgm:prSet/>
      <dgm:spPr/>
      <dgm:t>
        <a:bodyPr/>
        <a:lstStyle/>
        <a:p>
          <a:endParaRPr lang="th-TH" sz="2800"/>
        </a:p>
      </dgm:t>
    </dgm:pt>
    <dgm:pt modelId="{3D16FE24-0921-4E93-822D-FE439989A646}" type="sibTrans" cxnId="{3D8CAF90-D4D0-4F7C-AF90-5F0C00212BF4}">
      <dgm:prSet/>
      <dgm:spPr/>
      <dgm:t>
        <a:bodyPr/>
        <a:lstStyle/>
        <a:p>
          <a:endParaRPr lang="th-TH" sz="2800"/>
        </a:p>
      </dgm:t>
    </dgm:pt>
    <dgm:pt modelId="{352AF74C-941E-4CBE-B0F2-E2A5386B3E03}">
      <dgm:prSet phldrT="[Text]" custT="1"/>
      <dgm:spPr/>
      <dgm:t>
        <a:bodyPr/>
        <a:lstStyle/>
        <a:p>
          <a:r>
            <a:rPr lang="en-US" sz="2000" dirty="0" smtClean="0"/>
            <a:t>promoting preparedness of and empowering individual, family, community, public and private sectors</a:t>
          </a:r>
          <a:endParaRPr lang="th-TH" sz="2000" dirty="0"/>
        </a:p>
      </dgm:t>
    </dgm:pt>
    <dgm:pt modelId="{96D7B392-9E88-4855-A3BF-4922681635AA}" type="parTrans" cxnId="{3835F621-FA80-4CD7-AC98-1036EB398F8F}">
      <dgm:prSet/>
      <dgm:spPr/>
      <dgm:t>
        <a:bodyPr/>
        <a:lstStyle/>
        <a:p>
          <a:endParaRPr lang="th-TH" sz="2800"/>
        </a:p>
      </dgm:t>
    </dgm:pt>
    <dgm:pt modelId="{C2F4B3C4-F79A-4225-A120-3A0BE16D946C}" type="sibTrans" cxnId="{3835F621-FA80-4CD7-AC98-1036EB398F8F}">
      <dgm:prSet/>
      <dgm:spPr/>
      <dgm:t>
        <a:bodyPr/>
        <a:lstStyle/>
        <a:p>
          <a:endParaRPr lang="th-TH" sz="2800"/>
        </a:p>
      </dgm:t>
    </dgm:pt>
    <dgm:pt modelId="{6A8BFAD7-EA3B-4767-A02D-69EFE6755D7B}">
      <dgm:prSet phldrT="[Text]" custT="1"/>
      <dgm:spPr/>
      <dgm:t>
        <a:bodyPr/>
        <a:lstStyle/>
        <a:p>
          <a:r>
            <a:rPr lang="en-US" sz="1600" dirty="0" smtClean="0"/>
            <a:t>ENVIRONMENT</a:t>
          </a:r>
          <a:endParaRPr lang="th-TH" sz="1600" dirty="0"/>
        </a:p>
      </dgm:t>
    </dgm:pt>
    <dgm:pt modelId="{DCBF9058-57C7-4E45-9758-7BCE160C52F0}" type="parTrans" cxnId="{6B486ECD-47B5-4D3E-A860-64F6BCDD0235}">
      <dgm:prSet/>
      <dgm:spPr/>
      <dgm:t>
        <a:bodyPr/>
        <a:lstStyle/>
        <a:p>
          <a:endParaRPr lang="th-TH" sz="2800"/>
        </a:p>
      </dgm:t>
    </dgm:pt>
    <dgm:pt modelId="{39040DCE-4665-491C-8AD4-738922816193}" type="sibTrans" cxnId="{6B486ECD-47B5-4D3E-A860-64F6BCDD0235}">
      <dgm:prSet/>
      <dgm:spPr/>
      <dgm:t>
        <a:bodyPr/>
        <a:lstStyle/>
        <a:p>
          <a:endParaRPr lang="th-TH" sz="2800"/>
        </a:p>
      </dgm:t>
    </dgm:pt>
    <dgm:pt modelId="{EDB32836-1E96-4CB9-AADF-026BEEDD1BBE}">
      <dgm:prSet phldrT="[Text]" custT="1"/>
      <dgm:spPr/>
      <dgm:t>
        <a:bodyPr/>
        <a:lstStyle/>
        <a:p>
          <a:r>
            <a:rPr lang="en-US" sz="2000" dirty="0" smtClean="0"/>
            <a:t>economic reform for vitality (especially, labor market)</a:t>
          </a:r>
          <a:endParaRPr lang="th-TH" sz="2000" dirty="0"/>
        </a:p>
      </dgm:t>
    </dgm:pt>
    <dgm:pt modelId="{4D0B4340-832D-4B70-91B1-7DB4AA0E3864}" type="parTrans" cxnId="{C349A602-77DE-411F-99E9-E763C45E61A4}">
      <dgm:prSet/>
      <dgm:spPr/>
      <dgm:t>
        <a:bodyPr/>
        <a:lstStyle/>
        <a:p>
          <a:endParaRPr lang="th-TH" sz="2800"/>
        </a:p>
      </dgm:t>
    </dgm:pt>
    <dgm:pt modelId="{C0581D9E-CB01-45E6-A291-EED4CED86E79}" type="sibTrans" cxnId="{C349A602-77DE-411F-99E9-E763C45E61A4}">
      <dgm:prSet/>
      <dgm:spPr/>
      <dgm:t>
        <a:bodyPr/>
        <a:lstStyle/>
        <a:p>
          <a:endParaRPr lang="th-TH" sz="2800"/>
        </a:p>
      </dgm:t>
    </dgm:pt>
    <dgm:pt modelId="{03BB73A7-011F-48B4-8157-7E9175D01B90}">
      <dgm:prSet custT="1"/>
      <dgm:spPr/>
      <dgm:t>
        <a:bodyPr/>
        <a:lstStyle/>
        <a:p>
          <a:r>
            <a:rPr lang="en-US" sz="1800" dirty="0" smtClean="0"/>
            <a:t>realizing safe living environment at home and constructing age-friendly communities, promoting social housing and enabling ageing business and industries</a:t>
          </a:r>
          <a:endParaRPr lang="th-TH" sz="1800" dirty="0"/>
        </a:p>
      </dgm:t>
    </dgm:pt>
    <dgm:pt modelId="{7AF6D4F4-58A3-4B61-9AD6-BDE467ACAEC0}" type="parTrans" cxnId="{CC69301D-99BA-428F-9AE1-D5F3CF51A56A}">
      <dgm:prSet/>
      <dgm:spPr/>
      <dgm:t>
        <a:bodyPr/>
        <a:lstStyle/>
        <a:p>
          <a:endParaRPr lang="th-TH" sz="2800"/>
        </a:p>
      </dgm:t>
    </dgm:pt>
    <dgm:pt modelId="{3451293F-8F9D-499D-BA03-3151CE2F47C7}" type="sibTrans" cxnId="{CC69301D-99BA-428F-9AE1-D5F3CF51A56A}">
      <dgm:prSet/>
      <dgm:spPr/>
      <dgm:t>
        <a:bodyPr/>
        <a:lstStyle/>
        <a:p>
          <a:endParaRPr lang="th-TH" sz="2800"/>
        </a:p>
      </dgm:t>
    </dgm:pt>
    <dgm:pt modelId="{389F4F1C-AAEF-4313-9E81-3BBAB440078A}">
      <dgm:prSet phldrT="[Text]" custT="1"/>
      <dgm:spPr/>
      <dgm:t>
        <a:bodyPr/>
        <a:lstStyle/>
        <a:p>
          <a:r>
            <a:rPr lang="en-US" sz="2000" dirty="0" smtClean="0"/>
            <a:t>increasing older persons’ value   </a:t>
          </a:r>
          <a:endParaRPr lang="th-TH" sz="2000" dirty="0"/>
        </a:p>
      </dgm:t>
    </dgm:pt>
    <dgm:pt modelId="{DC8D2348-EF74-481F-A460-290D78FD2F41}" type="parTrans" cxnId="{839EE8FB-953C-48D7-8797-EAC38FD0BAEB}">
      <dgm:prSet/>
      <dgm:spPr/>
      <dgm:t>
        <a:bodyPr/>
        <a:lstStyle/>
        <a:p>
          <a:endParaRPr lang="th-TH"/>
        </a:p>
      </dgm:t>
    </dgm:pt>
    <dgm:pt modelId="{E4F56995-5D93-4720-B886-E862BF5DAC46}" type="sibTrans" cxnId="{839EE8FB-953C-48D7-8797-EAC38FD0BAEB}">
      <dgm:prSet/>
      <dgm:spPr/>
      <dgm:t>
        <a:bodyPr/>
        <a:lstStyle/>
        <a:p>
          <a:endParaRPr lang="th-TH"/>
        </a:p>
      </dgm:t>
    </dgm:pt>
    <dgm:pt modelId="{6614B7E7-6DD8-40D2-88CD-2FCF90DD9AF4}" type="pres">
      <dgm:prSet presAssocID="{6FF92106-9064-4EF9-AD13-47E7386A4DB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E90556EF-C309-4F0B-A1A8-8D4EFB7D74AA}" type="pres">
      <dgm:prSet presAssocID="{DF8D9911-FBD2-496C-B2D7-570399EF599B}" presName="composite" presStyleCnt="0"/>
      <dgm:spPr/>
    </dgm:pt>
    <dgm:pt modelId="{69E33D6D-A617-43C2-BDD2-B901BB374E0A}" type="pres">
      <dgm:prSet presAssocID="{DF8D9911-FBD2-496C-B2D7-570399EF599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8442A89-42B7-4602-96B2-A25483080D00}" type="pres">
      <dgm:prSet presAssocID="{DF8D9911-FBD2-496C-B2D7-570399EF599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166B29B-923C-4129-B5D5-A5D909FEABA9}" type="pres">
      <dgm:prSet presAssocID="{92186859-5130-4E3F-A562-C9103BFEDF36}" presName="sp" presStyleCnt="0"/>
      <dgm:spPr/>
    </dgm:pt>
    <dgm:pt modelId="{F530227A-F1D4-4EA6-8D57-215EBC3262F7}" type="pres">
      <dgm:prSet presAssocID="{9BB215E8-1E65-4B42-837E-26D487E76E17}" presName="composite" presStyleCnt="0"/>
      <dgm:spPr/>
    </dgm:pt>
    <dgm:pt modelId="{3F9CF2DB-724E-490B-8CF0-04E1BEF0DF9C}" type="pres">
      <dgm:prSet presAssocID="{9BB215E8-1E65-4B42-837E-26D487E76E1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9CF5BA8-5119-4212-8C3F-6469554AF3C0}" type="pres">
      <dgm:prSet presAssocID="{9BB215E8-1E65-4B42-837E-26D487E76E1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1B9EF312-CCA9-4650-8CB2-8E76306FDD6D}" type="pres">
      <dgm:prSet presAssocID="{02321CA4-7054-4CC2-BB2A-0BFB53408821}" presName="sp" presStyleCnt="0"/>
      <dgm:spPr/>
    </dgm:pt>
    <dgm:pt modelId="{67A70BA7-B0BF-45DD-BE13-C87463A4FFFB}" type="pres">
      <dgm:prSet presAssocID="{6A8BFAD7-EA3B-4767-A02D-69EFE6755D7B}" presName="composite" presStyleCnt="0"/>
      <dgm:spPr/>
    </dgm:pt>
    <dgm:pt modelId="{4973AE2A-369D-4095-9CC4-C210ABA7BFCC}" type="pres">
      <dgm:prSet presAssocID="{6A8BFAD7-EA3B-4767-A02D-69EFE6755D7B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1A177CA-268A-4897-A373-AA92C0D323CE}" type="pres">
      <dgm:prSet presAssocID="{6A8BFAD7-EA3B-4767-A02D-69EFE6755D7B}" presName="descendantText" presStyleLbl="alignAcc1" presStyleIdx="2" presStyleCnt="4" custScaleY="14082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857C8F2-61DA-4B09-AF74-C03675AD89DD}" type="pres">
      <dgm:prSet presAssocID="{39040DCE-4665-491C-8AD4-738922816193}" presName="sp" presStyleCnt="0"/>
      <dgm:spPr/>
    </dgm:pt>
    <dgm:pt modelId="{E96C9625-7EF4-4893-A477-4C2366D0DC9B}" type="pres">
      <dgm:prSet presAssocID="{616A5DBA-0877-4181-866D-686EFAB88340}" presName="composite" presStyleCnt="0"/>
      <dgm:spPr/>
    </dgm:pt>
    <dgm:pt modelId="{9C7279FF-487F-4ED7-9899-975596F5CAA8}" type="pres">
      <dgm:prSet presAssocID="{616A5DBA-0877-4181-866D-686EFAB88340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B2DA9C2-D1D4-433C-85E4-2378C0DBAE75}" type="pres">
      <dgm:prSet presAssocID="{616A5DBA-0877-4181-866D-686EFAB88340}" presName="descendantText" presStyleLbl="alignAcc1" presStyleIdx="3" presStyleCnt="4" custScaleY="14605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1119D4E-E3E8-454C-96DC-7CE1C6052910}" srcId="{6FF92106-9064-4EF9-AD13-47E7386A4DBC}" destId="{DF8D9911-FBD2-496C-B2D7-570399EF599B}" srcOrd="0" destOrd="0" parTransId="{218B4462-2807-4B47-A56D-BE3D599B9017}" sibTransId="{92186859-5130-4E3F-A562-C9103BFEDF36}"/>
    <dgm:cxn modelId="{7CF993AC-51DC-4685-9072-BA673F2C273C}" type="presOf" srcId="{9BB215E8-1E65-4B42-837E-26D487E76E17}" destId="{3F9CF2DB-724E-490B-8CF0-04E1BEF0DF9C}" srcOrd="0" destOrd="0" presId="urn:microsoft.com/office/officeart/2005/8/layout/chevron2"/>
    <dgm:cxn modelId="{CC69301D-99BA-428F-9AE1-D5F3CF51A56A}" srcId="{6A8BFAD7-EA3B-4767-A02D-69EFE6755D7B}" destId="{03BB73A7-011F-48B4-8157-7E9175D01B90}" srcOrd="0" destOrd="0" parTransId="{7AF6D4F4-58A3-4B61-9AD6-BDE467ACAEC0}" sibTransId="{3451293F-8F9D-499D-BA03-3151CE2F47C7}"/>
    <dgm:cxn modelId="{BD3C81D4-DA3C-4061-B130-20308141EE58}" srcId="{6FF92106-9064-4EF9-AD13-47E7386A4DBC}" destId="{9BB215E8-1E65-4B42-837E-26D487E76E17}" srcOrd="1" destOrd="0" parTransId="{C9CCCC16-BE9A-473B-852A-DE65852A136A}" sibTransId="{02321CA4-7054-4CC2-BB2A-0BFB53408821}"/>
    <dgm:cxn modelId="{839EE8FB-953C-48D7-8797-EAC38FD0BAEB}" srcId="{616A5DBA-0877-4181-866D-686EFAB88340}" destId="{389F4F1C-AAEF-4313-9E81-3BBAB440078A}" srcOrd="1" destOrd="0" parTransId="{DC8D2348-EF74-481F-A460-290D78FD2F41}" sibTransId="{E4F56995-5D93-4720-B886-E862BF5DAC46}"/>
    <dgm:cxn modelId="{7FDAD823-28A0-4960-935D-48BC5DC295ED}" type="presOf" srcId="{389F4F1C-AAEF-4313-9E81-3BBAB440078A}" destId="{9B2DA9C2-D1D4-433C-85E4-2378C0DBAE75}" srcOrd="0" destOrd="1" presId="urn:microsoft.com/office/officeart/2005/8/layout/chevron2"/>
    <dgm:cxn modelId="{89B7740C-8F00-4721-BC48-8214F9930E11}" type="presOf" srcId="{D88524D4-F317-4B0B-8D64-F96A582E8040}" destId="{49CF5BA8-5119-4212-8C3F-6469554AF3C0}" srcOrd="0" destOrd="0" presId="urn:microsoft.com/office/officeart/2005/8/layout/chevron2"/>
    <dgm:cxn modelId="{6B486ECD-47B5-4D3E-A860-64F6BCDD0235}" srcId="{6FF92106-9064-4EF9-AD13-47E7386A4DBC}" destId="{6A8BFAD7-EA3B-4767-A02D-69EFE6755D7B}" srcOrd="2" destOrd="0" parTransId="{DCBF9058-57C7-4E45-9758-7BCE160C52F0}" sibTransId="{39040DCE-4665-491C-8AD4-738922816193}"/>
    <dgm:cxn modelId="{DA824A3C-CFD6-4E67-967A-789A5E262798}" type="presOf" srcId="{03BB73A7-011F-48B4-8157-7E9175D01B90}" destId="{C1A177CA-268A-4897-A373-AA92C0D323CE}" srcOrd="0" destOrd="0" presId="urn:microsoft.com/office/officeart/2005/8/layout/chevron2"/>
    <dgm:cxn modelId="{A6363857-83F0-4DE0-9E99-A64AED5B214D}" srcId="{DF8D9911-FBD2-496C-B2D7-570399EF599B}" destId="{483D9B24-EC81-48B7-A663-A8C3FA6C02B0}" srcOrd="0" destOrd="0" parTransId="{1A79F6D3-7176-4305-B598-B321F53167B9}" sibTransId="{A737F4A0-AFD2-4FEF-BC05-A0719497706E}"/>
    <dgm:cxn modelId="{991F3A7A-046C-4049-B231-BD8DA3E2E709}" srcId="{9BB215E8-1E65-4B42-837E-26D487E76E17}" destId="{D88524D4-F317-4B0B-8D64-F96A582E8040}" srcOrd="0" destOrd="0" parTransId="{36EE5174-7764-4A8B-ABB0-72B2B988C394}" sibTransId="{50527CE2-E83E-46D2-9B26-505A18493A60}"/>
    <dgm:cxn modelId="{11825570-E6F6-43A4-BEC7-351A6F5B02D1}" type="presOf" srcId="{483D9B24-EC81-48B7-A663-A8C3FA6C02B0}" destId="{B8442A89-42B7-4602-96B2-A25483080D00}" srcOrd="0" destOrd="0" presId="urn:microsoft.com/office/officeart/2005/8/layout/chevron2"/>
    <dgm:cxn modelId="{A8138563-58B7-4B8A-B307-41B79269DFDE}" type="presOf" srcId="{6FF92106-9064-4EF9-AD13-47E7386A4DBC}" destId="{6614B7E7-6DD8-40D2-88CD-2FCF90DD9AF4}" srcOrd="0" destOrd="0" presId="urn:microsoft.com/office/officeart/2005/8/layout/chevron2"/>
    <dgm:cxn modelId="{BD7E0FA5-669D-492D-ADFF-EA281CC8C178}" type="presOf" srcId="{616A5DBA-0877-4181-866D-686EFAB88340}" destId="{9C7279FF-487F-4ED7-9899-975596F5CAA8}" srcOrd="0" destOrd="0" presId="urn:microsoft.com/office/officeart/2005/8/layout/chevron2"/>
    <dgm:cxn modelId="{59783DAA-6FB2-481B-9A10-38C90F87749A}" type="presOf" srcId="{DF8D9911-FBD2-496C-B2D7-570399EF599B}" destId="{69E33D6D-A617-43C2-BDD2-B901BB374E0A}" srcOrd="0" destOrd="0" presId="urn:microsoft.com/office/officeart/2005/8/layout/chevron2"/>
    <dgm:cxn modelId="{E50DCDC9-66C7-445D-9385-FE7C5E8EDC26}" type="presOf" srcId="{6A8BFAD7-EA3B-4767-A02D-69EFE6755D7B}" destId="{4973AE2A-369D-4095-9CC4-C210ABA7BFCC}" srcOrd="0" destOrd="0" presId="urn:microsoft.com/office/officeart/2005/8/layout/chevron2"/>
    <dgm:cxn modelId="{5FE24674-CDCB-40EF-AC3F-9F1F59494262}" type="presOf" srcId="{EDB32836-1E96-4CB9-AADF-026BEEDD1BBE}" destId="{B8442A89-42B7-4602-96B2-A25483080D00}" srcOrd="0" destOrd="1" presId="urn:microsoft.com/office/officeart/2005/8/layout/chevron2"/>
    <dgm:cxn modelId="{3835F621-FA80-4CD7-AC98-1036EB398F8F}" srcId="{616A5DBA-0877-4181-866D-686EFAB88340}" destId="{352AF74C-941E-4CBE-B0F2-E2A5386B3E03}" srcOrd="0" destOrd="0" parTransId="{96D7B392-9E88-4855-A3BF-4922681635AA}" sibTransId="{C2F4B3C4-F79A-4225-A120-3A0BE16D946C}"/>
    <dgm:cxn modelId="{C349A602-77DE-411F-99E9-E763C45E61A4}" srcId="{DF8D9911-FBD2-496C-B2D7-570399EF599B}" destId="{EDB32836-1E96-4CB9-AADF-026BEEDD1BBE}" srcOrd="1" destOrd="0" parTransId="{4D0B4340-832D-4B70-91B1-7DB4AA0E3864}" sibTransId="{C0581D9E-CB01-45E6-A291-EED4CED86E79}"/>
    <dgm:cxn modelId="{3D8CAF90-D4D0-4F7C-AF90-5F0C00212BF4}" srcId="{6FF92106-9064-4EF9-AD13-47E7386A4DBC}" destId="{616A5DBA-0877-4181-866D-686EFAB88340}" srcOrd="3" destOrd="0" parTransId="{2CB61903-7F69-43B2-A42C-BE5F33324B51}" sibTransId="{3D16FE24-0921-4E93-822D-FE439989A646}"/>
    <dgm:cxn modelId="{8DA7365A-C05E-46CA-9FFF-5F97A0BB8DF4}" type="presOf" srcId="{352AF74C-941E-4CBE-B0F2-E2A5386B3E03}" destId="{9B2DA9C2-D1D4-433C-85E4-2378C0DBAE75}" srcOrd="0" destOrd="0" presId="urn:microsoft.com/office/officeart/2005/8/layout/chevron2"/>
    <dgm:cxn modelId="{F2193DCC-024F-4635-8DAE-39E0ECB6C6CB}" type="presParOf" srcId="{6614B7E7-6DD8-40D2-88CD-2FCF90DD9AF4}" destId="{E90556EF-C309-4F0B-A1A8-8D4EFB7D74AA}" srcOrd="0" destOrd="0" presId="urn:microsoft.com/office/officeart/2005/8/layout/chevron2"/>
    <dgm:cxn modelId="{CEB19C92-0D61-425C-AA37-A08E5EC89166}" type="presParOf" srcId="{E90556EF-C309-4F0B-A1A8-8D4EFB7D74AA}" destId="{69E33D6D-A617-43C2-BDD2-B901BB374E0A}" srcOrd="0" destOrd="0" presId="urn:microsoft.com/office/officeart/2005/8/layout/chevron2"/>
    <dgm:cxn modelId="{896D7B18-3B53-414F-9271-286D155495AE}" type="presParOf" srcId="{E90556EF-C309-4F0B-A1A8-8D4EFB7D74AA}" destId="{B8442A89-42B7-4602-96B2-A25483080D00}" srcOrd="1" destOrd="0" presId="urn:microsoft.com/office/officeart/2005/8/layout/chevron2"/>
    <dgm:cxn modelId="{D0CC5F9B-53E2-4FBF-B89E-3E6DE5FDFE1B}" type="presParOf" srcId="{6614B7E7-6DD8-40D2-88CD-2FCF90DD9AF4}" destId="{6166B29B-923C-4129-B5D5-A5D909FEABA9}" srcOrd="1" destOrd="0" presId="urn:microsoft.com/office/officeart/2005/8/layout/chevron2"/>
    <dgm:cxn modelId="{1C8C8D06-4014-479C-B680-A11C71405811}" type="presParOf" srcId="{6614B7E7-6DD8-40D2-88CD-2FCF90DD9AF4}" destId="{F530227A-F1D4-4EA6-8D57-215EBC3262F7}" srcOrd="2" destOrd="0" presId="urn:microsoft.com/office/officeart/2005/8/layout/chevron2"/>
    <dgm:cxn modelId="{F3A15094-1CD5-4540-9E7A-DC72C3F89FA2}" type="presParOf" srcId="{F530227A-F1D4-4EA6-8D57-215EBC3262F7}" destId="{3F9CF2DB-724E-490B-8CF0-04E1BEF0DF9C}" srcOrd="0" destOrd="0" presId="urn:microsoft.com/office/officeart/2005/8/layout/chevron2"/>
    <dgm:cxn modelId="{B9B6B296-A263-40B4-B92E-4EBEDCBDF748}" type="presParOf" srcId="{F530227A-F1D4-4EA6-8D57-215EBC3262F7}" destId="{49CF5BA8-5119-4212-8C3F-6469554AF3C0}" srcOrd="1" destOrd="0" presId="urn:microsoft.com/office/officeart/2005/8/layout/chevron2"/>
    <dgm:cxn modelId="{C71BBA6B-6AC9-4F90-AFA3-314CEEE111E7}" type="presParOf" srcId="{6614B7E7-6DD8-40D2-88CD-2FCF90DD9AF4}" destId="{1B9EF312-CCA9-4650-8CB2-8E76306FDD6D}" srcOrd="3" destOrd="0" presId="urn:microsoft.com/office/officeart/2005/8/layout/chevron2"/>
    <dgm:cxn modelId="{63B5ED13-E772-4A3B-90C1-F05C477A3C37}" type="presParOf" srcId="{6614B7E7-6DD8-40D2-88CD-2FCF90DD9AF4}" destId="{67A70BA7-B0BF-45DD-BE13-C87463A4FFFB}" srcOrd="4" destOrd="0" presId="urn:microsoft.com/office/officeart/2005/8/layout/chevron2"/>
    <dgm:cxn modelId="{08FD29B3-0AF6-4BB5-A409-648FAF55277F}" type="presParOf" srcId="{67A70BA7-B0BF-45DD-BE13-C87463A4FFFB}" destId="{4973AE2A-369D-4095-9CC4-C210ABA7BFCC}" srcOrd="0" destOrd="0" presId="urn:microsoft.com/office/officeart/2005/8/layout/chevron2"/>
    <dgm:cxn modelId="{98A3D4D8-5D59-404B-B0DE-531312220B43}" type="presParOf" srcId="{67A70BA7-B0BF-45DD-BE13-C87463A4FFFB}" destId="{C1A177CA-268A-4897-A373-AA92C0D323CE}" srcOrd="1" destOrd="0" presId="urn:microsoft.com/office/officeart/2005/8/layout/chevron2"/>
    <dgm:cxn modelId="{A91A2006-C50C-47E0-9367-5B7106B1C8C5}" type="presParOf" srcId="{6614B7E7-6DD8-40D2-88CD-2FCF90DD9AF4}" destId="{D857C8F2-61DA-4B09-AF74-C03675AD89DD}" srcOrd="5" destOrd="0" presId="urn:microsoft.com/office/officeart/2005/8/layout/chevron2"/>
    <dgm:cxn modelId="{3D45F9BB-88A2-485B-88D0-1ADC0237B78E}" type="presParOf" srcId="{6614B7E7-6DD8-40D2-88CD-2FCF90DD9AF4}" destId="{E96C9625-7EF4-4893-A477-4C2366D0DC9B}" srcOrd="6" destOrd="0" presId="urn:microsoft.com/office/officeart/2005/8/layout/chevron2"/>
    <dgm:cxn modelId="{2804399F-0515-4282-9E2B-B39242259463}" type="presParOf" srcId="{E96C9625-7EF4-4893-A477-4C2366D0DC9B}" destId="{9C7279FF-487F-4ED7-9899-975596F5CAA8}" srcOrd="0" destOrd="0" presId="urn:microsoft.com/office/officeart/2005/8/layout/chevron2"/>
    <dgm:cxn modelId="{2F309577-564F-4A70-9F4F-76E3D031795A}" type="presParOf" srcId="{E96C9625-7EF4-4893-A477-4C2366D0DC9B}" destId="{9B2DA9C2-D1D4-433C-85E4-2378C0DBAE7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8BBBD-4F5E-4FFC-8713-19D7CDE4D0A9}">
      <dsp:nvSpPr>
        <dsp:cNvPr id="0" name=""/>
        <dsp:cNvSpPr/>
      </dsp:nvSpPr>
      <dsp:spPr>
        <a:xfrm>
          <a:off x="3342289" y="1361474"/>
          <a:ext cx="1375171" cy="1389157"/>
        </a:xfrm>
        <a:prstGeom prst="ellipse">
          <a:avLst/>
        </a:prstGeom>
        <a:gradFill rotWithShape="1">
          <a:gsLst>
            <a:gs pos="0">
              <a:schemeClr val="accent5">
                <a:satMod val="103000"/>
                <a:lumMod val="102000"/>
                <a:tint val="94000"/>
              </a:schemeClr>
            </a:gs>
            <a:gs pos="50000">
              <a:schemeClr val="accent5">
                <a:satMod val="110000"/>
                <a:lumMod val="100000"/>
                <a:shade val="100000"/>
              </a:schemeClr>
            </a:gs>
            <a:gs pos="100000">
              <a:schemeClr val="accent5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Tambon</a:t>
          </a:r>
          <a:r>
            <a:rPr lang="en-US" sz="21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Health Fund</a:t>
          </a:r>
          <a:endParaRPr lang="th-TH" sz="2100" kern="1200" dirty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543678" y="1564911"/>
        <a:ext cx="972393" cy="982283"/>
      </dsp:txXfrm>
    </dsp:sp>
    <dsp:sp modelId="{EE67379D-4B9D-4DD3-A614-81EA0EDD848D}">
      <dsp:nvSpPr>
        <dsp:cNvPr id="0" name=""/>
        <dsp:cNvSpPr/>
      </dsp:nvSpPr>
      <dsp:spPr>
        <a:xfrm rot="16200000">
          <a:off x="3949378" y="1265751"/>
          <a:ext cx="160992" cy="30454"/>
        </a:xfrm>
        <a:custGeom>
          <a:avLst/>
          <a:gdLst/>
          <a:ahLst/>
          <a:cxnLst/>
          <a:rect l="0" t="0" r="0" b="0"/>
          <a:pathLst>
            <a:path>
              <a:moveTo>
                <a:pt x="0" y="15227"/>
              </a:moveTo>
              <a:lnTo>
                <a:pt x="160992" y="152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latin typeface="Calibri" panose="020F0502020204030204" pitchFamily="34" charset="0"/>
          </a:endParaRPr>
        </a:p>
      </dsp:txBody>
      <dsp:txXfrm>
        <a:off x="4025850" y="1276953"/>
        <a:ext cx="8049" cy="8049"/>
      </dsp:txXfrm>
    </dsp:sp>
    <dsp:sp modelId="{5A166E24-0CA2-43FC-983A-DBFD16DFCCCF}">
      <dsp:nvSpPr>
        <dsp:cNvPr id="0" name=""/>
        <dsp:cNvSpPr/>
      </dsp:nvSpPr>
      <dsp:spPr>
        <a:xfrm>
          <a:off x="3076124" y="62926"/>
          <a:ext cx="1907500" cy="11375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National Health Security Office</a:t>
          </a:r>
          <a:endParaRPr lang="th-TH" sz="1800" kern="1200" dirty="0">
            <a:latin typeface="Calibri" panose="020F0502020204030204" pitchFamily="34" charset="0"/>
          </a:endParaRPr>
        </a:p>
      </dsp:txBody>
      <dsp:txXfrm>
        <a:off x="3355471" y="229517"/>
        <a:ext cx="1348806" cy="804373"/>
      </dsp:txXfrm>
    </dsp:sp>
    <dsp:sp modelId="{A8CB10C9-149B-494A-B3D1-DC43FF73EA7B}">
      <dsp:nvSpPr>
        <dsp:cNvPr id="0" name=""/>
        <dsp:cNvSpPr/>
      </dsp:nvSpPr>
      <dsp:spPr>
        <a:xfrm rot="10866581">
          <a:off x="3157177" y="2025716"/>
          <a:ext cx="185255" cy="30454"/>
        </a:xfrm>
        <a:custGeom>
          <a:avLst/>
          <a:gdLst/>
          <a:ahLst/>
          <a:cxnLst/>
          <a:rect l="0" t="0" r="0" b="0"/>
          <a:pathLst>
            <a:path>
              <a:moveTo>
                <a:pt x="0" y="15227"/>
              </a:moveTo>
              <a:lnTo>
                <a:pt x="185255" y="152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latin typeface="Calibri" panose="020F0502020204030204" pitchFamily="34" charset="0"/>
          </a:endParaRPr>
        </a:p>
      </dsp:txBody>
      <dsp:txXfrm rot="10800000">
        <a:off x="3245173" y="2036311"/>
        <a:ext cx="9262" cy="9262"/>
      </dsp:txXfrm>
    </dsp:sp>
    <dsp:sp modelId="{71586997-C63E-4FCD-BCA6-79B147A79078}">
      <dsp:nvSpPr>
        <dsp:cNvPr id="0" name=""/>
        <dsp:cNvSpPr/>
      </dsp:nvSpPr>
      <dsp:spPr>
        <a:xfrm>
          <a:off x="995568" y="1330632"/>
          <a:ext cx="2162127" cy="1375171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Tambon</a:t>
          </a: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Administrative Organization,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Municipality</a:t>
          </a:r>
        </a:p>
      </dsp:txBody>
      <dsp:txXfrm>
        <a:off x="1312204" y="1532021"/>
        <a:ext cx="1528855" cy="972393"/>
      </dsp:txXfrm>
    </dsp:sp>
    <dsp:sp modelId="{4DEBEED9-313C-4D79-B5BD-3EF18F1856FB}">
      <dsp:nvSpPr>
        <dsp:cNvPr id="0" name=""/>
        <dsp:cNvSpPr/>
      </dsp:nvSpPr>
      <dsp:spPr>
        <a:xfrm rot="5214989">
          <a:off x="3949151" y="2858996"/>
          <a:ext cx="249596" cy="30454"/>
        </a:xfrm>
        <a:custGeom>
          <a:avLst/>
          <a:gdLst/>
          <a:ahLst/>
          <a:cxnLst/>
          <a:rect l="0" t="0" r="0" b="0"/>
          <a:pathLst>
            <a:path>
              <a:moveTo>
                <a:pt x="0" y="15227"/>
              </a:moveTo>
              <a:lnTo>
                <a:pt x="249596" y="1522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500" kern="1200">
            <a:latin typeface="Calibri" panose="020F0502020204030204" pitchFamily="34" charset="0"/>
          </a:endParaRPr>
        </a:p>
      </dsp:txBody>
      <dsp:txXfrm>
        <a:off x="4067709" y="2867983"/>
        <a:ext cx="12479" cy="12479"/>
      </dsp:txXfrm>
    </dsp:sp>
    <dsp:sp modelId="{C68041FE-3CB3-4080-B75C-305C4E1ED24E}">
      <dsp:nvSpPr>
        <dsp:cNvPr id="0" name=""/>
        <dsp:cNvSpPr/>
      </dsp:nvSpPr>
      <dsp:spPr>
        <a:xfrm>
          <a:off x="3096532" y="2998626"/>
          <a:ext cx="2025628" cy="1065373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Community</a:t>
          </a:r>
          <a:endParaRPr lang="th-TH" sz="2000" kern="1200" dirty="0">
            <a:latin typeface="Calibri" panose="020F0502020204030204" pitchFamily="34" charset="0"/>
          </a:endParaRPr>
        </a:p>
      </dsp:txBody>
      <dsp:txXfrm>
        <a:off x="3393178" y="3154646"/>
        <a:ext cx="1432336" cy="7533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E33D6D-A617-43C2-BDD2-B901BB374E0A}">
      <dsp:nvSpPr>
        <dsp:cNvPr id="0" name=""/>
        <dsp:cNvSpPr/>
      </dsp:nvSpPr>
      <dsp:spPr>
        <a:xfrm rot="5400000">
          <a:off x="-180436" y="183878"/>
          <a:ext cx="1202910" cy="84203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ECON</a:t>
          </a:r>
          <a:endParaRPr lang="th-TH" sz="1600" kern="1200" dirty="0"/>
        </a:p>
      </dsp:txBody>
      <dsp:txXfrm rot="-5400000">
        <a:off x="1" y="424461"/>
        <a:ext cx="842037" cy="360873"/>
      </dsp:txXfrm>
    </dsp:sp>
    <dsp:sp modelId="{B8442A89-42B7-4602-96B2-A25483080D00}">
      <dsp:nvSpPr>
        <dsp:cNvPr id="0" name=""/>
        <dsp:cNvSpPr/>
      </dsp:nvSpPr>
      <dsp:spPr>
        <a:xfrm rot="5400000">
          <a:off x="5694272" y="-4848793"/>
          <a:ext cx="781892" cy="10486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pension reform</a:t>
          </a:r>
          <a:endParaRPr lang="th-T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economic reform for vitality (especially, labor market)</a:t>
          </a:r>
          <a:endParaRPr lang="th-TH" sz="2000" kern="1200" dirty="0"/>
        </a:p>
      </dsp:txBody>
      <dsp:txXfrm rot="-5400000">
        <a:off x="842038" y="41610"/>
        <a:ext cx="10448193" cy="705554"/>
      </dsp:txXfrm>
    </dsp:sp>
    <dsp:sp modelId="{3F9CF2DB-724E-490B-8CF0-04E1BEF0DF9C}">
      <dsp:nvSpPr>
        <dsp:cNvPr id="0" name=""/>
        <dsp:cNvSpPr/>
      </dsp:nvSpPr>
      <dsp:spPr>
        <a:xfrm rot="5400000">
          <a:off x="-180436" y="1251171"/>
          <a:ext cx="1202910" cy="842037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</a:t>
          </a:r>
          <a:endParaRPr lang="th-TH" sz="1600" kern="1200" dirty="0"/>
        </a:p>
      </dsp:txBody>
      <dsp:txXfrm rot="-5400000">
        <a:off x="1" y="1491754"/>
        <a:ext cx="842037" cy="360873"/>
      </dsp:txXfrm>
    </dsp:sp>
    <dsp:sp modelId="{49CF5BA8-5119-4212-8C3F-6469554AF3C0}">
      <dsp:nvSpPr>
        <dsp:cNvPr id="0" name=""/>
        <dsp:cNvSpPr/>
      </dsp:nvSpPr>
      <dsp:spPr>
        <a:xfrm rot="5400000">
          <a:off x="5694272" y="-3781500"/>
          <a:ext cx="781892" cy="10486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promoting strengthening community-based long term care system, including in urban areas</a:t>
          </a:r>
          <a:endParaRPr lang="th-TH" sz="2000" kern="1200" dirty="0"/>
        </a:p>
      </dsp:txBody>
      <dsp:txXfrm rot="-5400000">
        <a:off x="842038" y="1108903"/>
        <a:ext cx="10448193" cy="705554"/>
      </dsp:txXfrm>
    </dsp:sp>
    <dsp:sp modelId="{4973AE2A-369D-4095-9CC4-C210ABA7BFCC}">
      <dsp:nvSpPr>
        <dsp:cNvPr id="0" name=""/>
        <dsp:cNvSpPr/>
      </dsp:nvSpPr>
      <dsp:spPr>
        <a:xfrm rot="5400000">
          <a:off x="-180436" y="2478135"/>
          <a:ext cx="1202910" cy="842037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ENVIRONMENT</a:t>
          </a:r>
          <a:endParaRPr lang="th-TH" sz="1600" kern="1200" dirty="0"/>
        </a:p>
      </dsp:txBody>
      <dsp:txXfrm rot="-5400000">
        <a:off x="1" y="2718718"/>
        <a:ext cx="842037" cy="360873"/>
      </dsp:txXfrm>
    </dsp:sp>
    <dsp:sp modelId="{C1A177CA-268A-4897-A373-AA92C0D323CE}">
      <dsp:nvSpPr>
        <dsp:cNvPr id="0" name=""/>
        <dsp:cNvSpPr/>
      </dsp:nvSpPr>
      <dsp:spPr>
        <a:xfrm rot="5400000">
          <a:off x="5534395" y="-2554330"/>
          <a:ext cx="1101647" cy="10486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realizing safe living environment at home and constructing age-friendly communities, promoting social housing and enabling ageing business and industries</a:t>
          </a:r>
          <a:endParaRPr lang="th-TH" sz="1800" kern="1200" dirty="0"/>
        </a:p>
      </dsp:txBody>
      <dsp:txXfrm rot="-5400000">
        <a:off x="842038" y="2191805"/>
        <a:ext cx="10432584" cy="994091"/>
      </dsp:txXfrm>
    </dsp:sp>
    <dsp:sp modelId="{9C7279FF-487F-4ED7-9899-975596F5CAA8}">
      <dsp:nvSpPr>
        <dsp:cNvPr id="0" name=""/>
        <dsp:cNvSpPr/>
      </dsp:nvSpPr>
      <dsp:spPr>
        <a:xfrm rot="5400000">
          <a:off x="-180436" y="3725470"/>
          <a:ext cx="1202910" cy="84203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SOCIAL</a:t>
          </a:r>
          <a:endParaRPr lang="th-TH" sz="1600" kern="1200" dirty="0"/>
        </a:p>
      </dsp:txBody>
      <dsp:txXfrm rot="-5400000">
        <a:off x="1" y="3966053"/>
        <a:ext cx="842037" cy="360873"/>
      </dsp:txXfrm>
    </dsp:sp>
    <dsp:sp modelId="{9B2DA9C2-D1D4-433C-85E4-2378C0DBAE75}">
      <dsp:nvSpPr>
        <dsp:cNvPr id="0" name=""/>
        <dsp:cNvSpPr/>
      </dsp:nvSpPr>
      <dsp:spPr>
        <a:xfrm rot="5400000">
          <a:off x="5514230" y="-1307200"/>
          <a:ext cx="1141976" cy="10486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promoting preparedness of and empowering individual, family, community, public and private sectors</a:t>
          </a:r>
          <a:endParaRPr lang="th-TH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increasing older persons’ value   </a:t>
          </a:r>
          <a:endParaRPr lang="th-TH" sz="2000" kern="1200" dirty="0"/>
        </a:p>
      </dsp:txBody>
      <dsp:txXfrm rot="-5400000">
        <a:off x="842038" y="3420739"/>
        <a:ext cx="10430615" cy="1030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0.07275</cdr:x>
      <cdr:y>0.10242</cdr:y>
    </cdr:from>
    <cdr:to>
      <cdr:x>0.30299</cdr:x>
      <cdr:y>0.13943</cdr:y>
    </cdr:to>
    <cdr:sp macro="" textlink="">
      <cdr:nvSpPr>
        <cdr:cNvPr id="2" name="Right Brace 1"/>
        <cdr:cNvSpPr/>
      </cdr:nvSpPr>
      <cdr:spPr>
        <a:xfrm xmlns:a="http://schemas.openxmlformats.org/drawingml/2006/main" rot="16200000">
          <a:off x="1357266" y="-196422"/>
          <a:ext cx="214578" cy="1794847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1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CA02-1B64-4CEC-9C10-652D45153491}" type="datetimeFigureOut">
              <a:rPr lang="th-TH" smtClean="0"/>
              <a:t>24/02/60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23FE2-500B-48FC-98DB-5D9F3B7D817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2402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3FE2-500B-48FC-98DB-5D9F3B7D8172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1188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9375" y="739775"/>
            <a:ext cx="6583363" cy="37036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smtClean="0"/>
          </a:p>
        </p:txBody>
      </p:sp>
      <p:sp>
        <p:nvSpPr>
          <p:cNvPr id="74756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9DC2846D-2EB7-4316-A8A1-D1EFA882743A}" type="datetime1">
              <a:rPr lang="th-TH" sz="1200" smtClean="0">
                <a:solidFill>
                  <a:prstClr val="black"/>
                </a:solidFill>
              </a:rPr>
              <a:pPr eaLnBrk="1" hangingPunct="1"/>
              <a:t>24/02/60</a:t>
            </a:fld>
            <a:endParaRPr lang="th-TH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3FE2-500B-48FC-98DB-5D9F3B7D8172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734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86A2C-56BA-4818-B0ED-207C9650A7A3}" type="slidenum">
              <a:rPr lang="th-TH" smtClean="0">
                <a:solidFill>
                  <a:prstClr val="black"/>
                </a:solidFill>
              </a:rPr>
              <a:pPr/>
              <a:t>23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7148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3FE2-500B-48FC-98DB-5D9F3B7D8172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692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3FE2-500B-48FC-98DB-5D9F3B7D8172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7026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269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DD20E5-D81A-4960-B2FB-7E4482CD794C}" type="slidenum">
              <a:rPr lang="th-TH" smtClean="0">
                <a:solidFill>
                  <a:srgbClr val="000000"/>
                </a:solidFill>
              </a:rPr>
              <a:pPr/>
              <a:t>5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5D8CDE-A876-4C65-9567-169318B040A7}" type="slidenum">
              <a:rPr 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6</a:t>
            </a:fld>
            <a:endParaRPr 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84190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06BEFE8-A041-4715-8C63-14A56D694014}" type="slidenum">
              <a:rPr lang="th-TH" smtClean="0">
                <a:solidFill>
                  <a:srgbClr val="000000"/>
                </a:solidFill>
                <a:latin typeface="Arial" pitchFamily="34" charset="0"/>
                <a:cs typeface="Angsana New" pitchFamily="18" charset="-34"/>
              </a:rPr>
              <a:pPr/>
              <a:t>7</a:t>
            </a:fld>
            <a:endParaRPr lang="th-TH" smtClean="0">
              <a:solidFill>
                <a:srgbClr val="000000"/>
              </a:solidFill>
              <a:latin typeface="Arial" pitchFamily="34" charset="0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1030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th-TH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BAE4F0C-5B52-48FF-AEEA-64346E406FDA}" type="slidenum">
              <a:rPr lang="th-TH" smtClean="0">
                <a:solidFill>
                  <a:srgbClr val="000000"/>
                </a:solidFill>
              </a:rPr>
              <a:pPr/>
              <a:t>8</a:t>
            </a:fld>
            <a:endParaRPr lang="th-TH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F23FE2-500B-48FC-98DB-5D9F3B7D8172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8148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eaLnBrk="1" hangingPunct="1"/>
            <a:fld id="{28DBD88E-51FA-4197-A08C-1F2FD93784E3}" type="slidenum">
              <a:rPr lang="th-TH" sz="1200" smtClean="0">
                <a:solidFill>
                  <a:prstClr val="black"/>
                </a:solidFill>
              </a:rPr>
              <a:pPr eaLnBrk="1" hangingPunct="1"/>
              <a:t>18</a:t>
            </a:fld>
            <a:endParaRPr lang="th-TH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81DB2-2475-4CDC-BEC0-E8DCBA9BE3BF}" type="slidenum">
              <a:rPr lang="th-TH" smtClean="0">
                <a:solidFill>
                  <a:prstClr val="black"/>
                </a:solidFill>
              </a:rPr>
              <a:pPr/>
              <a:t>19</a:t>
            </a:fld>
            <a:endParaRPr lang="th-TH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628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B5737-B666-473F-8653-4B75BDBFB87E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53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DA5DE-471F-4971-AD71-73CF48E30BE2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58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9CCF-3B96-40CF-961E-62B8D9C92413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256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B023F-CE20-48FC-BF55-D16859CC8610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62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DAB41-AAF6-4486-846F-793B1DF26CCA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2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4885F-A6F7-48BE-BC5D-8C94D3AA3E84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87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74F6B-0C24-4254-844A-E6408C635ECE}" type="datetime1">
              <a:rPr lang="en-US" smtClean="0"/>
              <a:t>2/24/2017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101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A176-9C4F-4215-BDAF-DDE604BB386D}" type="datetime1">
              <a:rPr lang="en-US" smtClean="0"/>
              <a:t>2/24/2017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26A71-1C0D-4106-8C5F-35CB55C86D31}" type="datetime1">
              <a:rPr lang="en-US" smtClean="0"/>
              <a:t>2/24/2017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1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C478-ADAA-4915-8ADF-C91A8D31A5B6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6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5F185-B53E-4545-8EB9-468FB233CBC2}" type="datetime1">
              <a:rPr lang="en-US" smtClean="0"/>
              <a:t>2/24/2017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532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B165D-E804-4231-8D8E-E36B65FE5079}" type="datetime1">
              <a:rPr lang="en-US" smtClean="0"/>
              <a:t>2/24/2017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7CAA-BA35-4694-BA63-C73B6AC27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6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2367" y="1381179"/>
            <a:ext cx="11201400" cy="1736093"/>
          </a:xfrm>
        </p:spPr>
        <p:txBody>
          <a:bodyPr>
            <a:noAutofit/>
          </a:bodyPr>
          <a:lstStyle/>
          <a:p>
            <a:r>
              <a:rPr lang="en-US" sz="4800" b="1" dirty="0">
                <a:latin typeface="+mn-lt"/>
              </a:rPr>
              <a:t>Population Ageing </a:t>
            </a:r>
            <a:r>
              <a:rPr lang="en-US" sz="4800" b="1" dirty="0" smtClean="0">
                <a:latin typeface="+mn-lt"/>
              </a:rPr>
              <a:t>and Policy Responses </a:t>
            </a:r>
            <a:br>
              <a:rPr lang="en-US" sz="4800" b="1" dirty="0" smtClean="0">
                <a:latin typeface="+mn-lt"/>
              </a:rPr>
            </a:br>
            <a:r>
              <a:rPr lang="en-US" sz="4800" b="1" dirty="0" smtClean="0">
                <a:latin typeface="+mn-lt"/>
              </a:rPr>
              <a:t>in </a:t>
            </a:r>
            <a:r>
              <a:rPr lang="en-US" sz="4800" b="1" dirty="0">
                <a:latin typeface="+mn-lt"/>
              </a:rPr>
              <a:t>Thailand               </a:t>
            </a:r>
            <a:endParaRPr lang="en-US" sz="48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524" y="3582444"/>
            <a:ext cx="10582101" cy="313904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cs typeface="TH SarabunPSK" panose="020B0500040200020003" pitchFamily="34" charset="-34"/>
              </a:rPr>
              <a:t>Professor </a:t>
            </a:r>
            <a:r>
              <a:rPr lang="en-US" sz="2800" b="1" dirty="0" err="1" smtClean="0">
                <a:solidFill>
                  <a:srgbClr val="0070C0"/>
                </a:solidFill>
                <a:cs typeface="TH SarabunPSK" panose="020B0500040200020003" pitchFamily="34" charset="-34"/>
              </a:rPr>
              <a:t>Worawet</a:t>
            </a:r>
            <a:r>
              <a:rPr lang="en-US" sz="2800" b="1" dirty="0" smtClean="0">
                <a:solidFill>
                  <a:srgbClr val="0070C0"/>
                </a:solidFill>
                <a:cs typeface="TH SarabunPSK" panose="020B0500040200020003" pitchFamily="34" charset="-34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cs typeface="TH SarabunPSK" panose="020B0500040200020003" pitchFamily="34" charset="-34"/>
              </a:rPr>
              <a:t>Suwanrada</a:t>
            </a:r>
            <a:r>
              <a:rPr lang="en-US" sz="2800" b="1" dirty="0" smtClean="0">
                <a:solidFill>
                  <a:srgbClr val="0070C0"/>
                </a:solidFill>
                <a:cs typeface="TH SarabunPSK" panose="020B0500040200020003" pitchFamily="34" charset="-34"/>
              </a:rPr>
              <a:t>, Ph.D.</a:t>
            </a:r>
            <a:endParaRPr lang="th-TH" sz="2800" b="1" dirty="0" smtClean="0">
              <a:solidFill>
                <a:srgbClr val="0070C0"/>
              </a:solidFill>
              <a:cs typeface="TH SarabunPSK" panose="020B0500040200020003" pitchFamily="34" charset="-34"/>
            </a:endParaRPr>
          </a:p>
          <a:p>
            <a:r>
              <a:rPr lang="en-US" sz="1600" i="1" dirty="0" smtClean="0">
                <a:solidFill>
                  <a:srgbClr val="0070C0"/>
                </a:solidFill>
                <a:cs typeface="TH SarabunPSK" panose="020B0500040200020003" pitchFamily="34" charset="-34"/>
              </a:rPr>
              <a:t>Dean, Faculty of Economics, </a:t>
            </a:r>
            <a:r>
              <a:rPr lang="en-US" sz="1600" i="1" dirty="0" err="1" smtClean="0">
                <a:solidFill>
                  <a:srgbClr val="0070C0"/>
                </a:solidFill>
                <a:cs typeface="TH SarabunPSK" panose="020B0500040200020003" pitchFamily="34" charset="-34"/>
              </a:rPr>
              <a:t>Chulalongkorn</a:t>
            </a:r>
            <a:r>
              <a:rPr lang="en-US" sz="1600" i="1" dirty="0" smtClean="0">
                <a:solidFill>
                  <a:srgbClr val="0070C0"/>
                </a:solidFill>
                <a:cs typeface="TH SarabunPSK" panose="020B0500040200020003" pitchFamily="34" charset="-34"/>
              </a:rPr>
              <a:t> University</a:t>
            </a:r>
          </a:p>
          <a:p>
            <a:endParaRPr lang="en-US" sz="2000" dirty="0" smtClean="0">
              <a:solidFill>
                <a:srgbClr val="0070C0"/>
              </a:solidFill>
              <a:cs typeface="TH SarabunPSK" panose="020B0500040200020003" pitchFamily="34" charset="-34"/>
            </a:endParaRPr>
          </a:p>
          <a:p>
            <a:endParaRPr lang="en-US" sz="2000" b="1" i="1" dirty="0" smtClean="0">
              <a:cs typeface="TH SarabunPSK" panose="020B0500040200020003" pitchFamily="34" charset="-34"/>
            </a:endParaRPr>
          </a:p>
          <a:p>
            <a:r>
              <a:rPr lang="en-US" sz="2000" b="1" i="1" dirty="0" smtClean="0">
                <a:cs typeface="TH SarabunPSK" panose="020B0500040200020003" pitchFamily="34" charset="-34"/>
              </a:rPr>
              <a:t>Public Symposium in Seoul, Korea</a:t>
            </a:r>
          </a:p>
          <a:p>
            <a:r>
              <a:rPr lang="en-US" sz="2000" b="1" i="1" dirty="0" smtClean="0">
                <a:cs typeface="TH SarabunPSK" panose="020B0500040200020003" pitchFamily="34" charset="-34"/>
              </a:rPr>
              <a:t>Sharing Responses on the Ground – Aging Society and the Surrounding Challenges in Asia</a:t>
            </a:r>
          </a:p>
          <a:p>
            <a:r>
              <a:rPr lang="en-US" sz="2000" b="1" i="1" dirty="0" smtClean="0">
                <a:cs typeface="TH SarabunPSK" panose="020B0500040200020003" pitchFamily="34" charset="-34"/>
              </a:rPr>
              <a:t>Diamond Hall 2F, </a:t>
            </a:r>
            <a:r>
              <a:rPr lang="en-US" sz="2000" b="1" i="1" dirty="0" err="1" smtClean="0">
                <a:cs typeface="TH SarabunPSK" panose="020B0500040200020003" pitchFamily="34" charset="-34"/>
              </a:rPr>
              <a:t>Koreana</a:t>
            </a:r>
            <a:r>
              <a:rPr lang="en-US" sz="2000" b="1" i="1" dirty="0" smtClean="0">
                <a:cs typeface="TH SarabunPSK" panose="020B0500040200020003" pitchFamily="34" charset="-34"/>
              </a:rPr>
              <a:t> Hotel</a:t>
            </a:r>
          </a:p>
          <a:p>
            <a:r>
              <a:rPr lang="en-US" sz="2000" b="1" i="1" dirty="0" smtClean="0">
                <a:cs typeface="TH SarabunPSK" panose="020B0500040200020003" pitchFamily="34" charset="-34"/>
              </a:rPr>
              <a:t>February 28, 2017</a:t>
            </a:r>
          </a:p>
          <a:p>
            <a:endParaRPr lang="th-TH" sz="2000" dirty="0" smtClean="0">
              <a:cs typeface="TH SarabunPSK" panose="020B0500040200020003" pitchFamily="34" charset="-34"/>
            </a:endParaRPr>
          </a:p>
          <a:p>
            <a:endParaRPr lang="th-TH" sz="1600" dirty="0" smtClean="0">
              <a:cs typeface="TH SarabunPSK" panose="020B0500040200020003" pitchFamily="34" charset="-34"/>
            </a:endParaRPr>
          </a:p>
          <a:p>
            <a:endParaRPr lang="th-TH" dirty="0" smtClean="0">
              <a:cs typeface="TH SarabunPSK" panose="020B0500040200020003" pitchFamily="34" charset="-34"/>
            </a:endParaRPr>
          </a:p>
          <a:p>
            <a:endParaRPr lang="th-TH" sz="2800" dirty="0">
              <a:cs typeface="TH SarabunPSK" panose="020B0500040200020003" pitchFamily="34" charset="-34"/>
            </a:endParaRPr>
          </a:p>
          <a:p>
            <a:endParaRPr lang="th-TH" sz="2800" dirty="0" smtClean="0">
              <a:cs typeface="TH SarabunPSK" panose="020B0500040200020003" pitchFamily="34" charset="-34"/>
            </a:endParaRPr>
          </a:p>
          <a:p>
            <a:endParaRPr lang="th-TH" sz="2800" dirty="0">
              <a:cs typeface="TH SarabunPSK" panose="020B0500040200020003" pitchFamily="34" charset="-34"/>
            </a:endParaRPr>
          </a:p>
          <a:p>
            <a:endParaRPr lang="en-US" sz="2800" dirty="0">
              <a:cs typeface="TH SarabunPSK" panose="020B0500040200020003" pitchFamily="34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176" y="200208"/>
            <a:ext cx="1537914" cy="137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Decrease of Mean Number of 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Living Children by Age of Older Persons </a:t>
            </a:r>
            <a:endParaRPr lang="th-TH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8767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 4"/>
          <p:cNvSpPr/>
          <p:nvPr/>
        </p:nvSpPr>
        <p:spPr>
          <a:xfrm>
            <a:off x="527382" y="6165141"/>
            <a:ext cx="104287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BrowalliaUPC" pitchFamily="34" charset="-34"/>
              </a:rPr>
              <a:t>Source: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Chayovan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2013)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’s “The Changing Well-being of Thai Elderly: An update from the 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2011 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Survey of Older Persons in Thailand”, College of Population Studies,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Chulalongkorn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University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International. For 2014 from John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Bussarawan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Teerawichitchainan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Vipan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Wiraporn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Pothisiri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(2015), The Situation of Thailand’s Older Population: An Update based on the 2014 Survey of Older Persons in Thailand,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International, Thailand.</a:t>
            </a:r>
            <a:endParaRPr lang="th-TH" sz="1200" dirty="0">
              <a:solidFill>
                <a:prstClr val="black"/>
              </a:solidFill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5867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31445"/>
              </p:ext>
            </p:extLst>
          </p:nvPr>
        </p:nvGraphicFramePr>
        <p:xfrm>
          <a:off x="5917157" y="3797477"/>
          <a:ext cx="6016570" cy="226123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36887">
                  <a:extLst>
                    <a:ext uri="{9D8B030D-6E8A-4147-A177-3AD203B41FA5}">
                      <a16:colId xmlns:a16="http://schemas.microsoft.com/office/drawing/2014/main" xmlns="" val="44664918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xmlns="" val="3779844781"/>
                    </a:ext>
                  </a:extLst>
                </a:gridCol>
                <a:gridCol w="2199523">
                  <a:extLst>
                    <a:ext uri="{9D8B030D-6E8A-4147-A177-3AD203B41FA5}">
                      <a16:colId xmlns:a16="http://schemas.microsoft.com/office/drawing/2014/main" xmlns="" val="71881851"/>
                    </a:ext>
                  </a:extLst>
                </a:gridCol>
              </a:tblGrid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Location of </a:t>
                      </a:r>
                      <a:r>
                        <a:rPr lang="en-US" sz="1800" u="none" strike="noStrike" dirty="0" smtClean="0">
                          <a:effectLst/>
                        </a:rPr>
                        <a:t>nearest </a:t>
                      </a:r>
                      <a:r>
                        <a:rPr lang="en-US" sz="1800" u="none" strike="noStrike" dirty="0">
                          <a:effectLst/>
                        </a:rPr>
                        <a:t>child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lives alone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lives with spouse 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7825888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adjacent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29.4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25.5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655907082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same village or municipality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16.3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18.8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652818596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same province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15.4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17.6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52374041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outside province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21.5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30.1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20941362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has no children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17.5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8.0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795336065"/>
                  </a:ext>
                </a:extLst>
              </a:tr>
              <a:tr h="26583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100.0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100.0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76395076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857963"/>
              </p:ext>
            </p:extLst>
          </p:nvPr>
        </p:nvGraphicFramePr>
        <p:xfrm>
          <a:off x="5917157" y="1184611"/>
          <a:ext cx="6038159" cy="2315216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129581">
                  <a:extLst>
                    <a:ext uri="{9D8B030D-6E8A-4147-A177-3AD203B41FA5}">
                      <a16:colId xmlns:a16="http://schemas.microsoft.com/office/drawing/2014/main" xmlns="" val="501210254"/>
                    </a:ext>
                  </a:extLst>
                </a:gridCol>
                <a:gridCol w="1908578">
                  <a:extLst>
                    <a:ext uri="{9D8B030D-6E8A-4147-A177-3AD203B41FA5}">
                      <a16:colId xmlns:a16="http://schemas.microsoft.com/office/drawing/2014/main" xmlns="" val="2976604994"/>
                    </a:ext>
                  </a:extLst>
                </a:gridCol>
              </a:tblGrid>
              <a:tr h="150746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 smtClean="0">
                          <a:effectLst/>
                        </a:rPr>
                        <a:t>distribution of with whom the live</a:t>
                      </a:r>
                      <a:endParaRPr lang="en-US" sz="1800" u="none" strike="noStrike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100610150"/>
                  </a:ext>
                </a:extLst>
              </a:tr>
              <a:tr h="17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alone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8.8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1147731"/>
                  </a:ext>
                </a:extLst>
              </a:tr>
              <a:tr h="17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spouse only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19.0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627954783"/>
                  </a:ext>
                </a:extLst>
              </a:tr>
              <a:tr h="17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with at least one children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54.7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362953266"/>
                  </a:ext>
                </a:extLst>
              </a:tr>
              <a:tr h="17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other arrangement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>
                          <a:effectLst/>
                        </a:rPr>
                        <a:t>17.5</a:t>
                      </a:r>
                      <a:endParaRPr lang="th-TH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74494011"/>
                  </a:ext>
                </a:extLst>
              </a:tr>
              <a:tr h="17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100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4014501257"/>
                  </a:ext>
                </a:extLst>
              </a:tr>
              <a:tr h="172312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% living with or next door to a child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65.1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47299"/>
                  </a:ext>
                </a:extLst>
              </a:tr>
              <a:tr h="328301"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% living with a married child or child in law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u="none" strike="noStrike" dirty="0">
                          <a:effectLst/>
                        </a:rPr>
                        <a:t>36.9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2703193"/>
                  </a:ext>
                </a:extLst>
              </a:tr>
            </a:tbl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23334"/>
              </p:ext>
            </p:extLst>
          </p:nvPr>
        </p:nvGraphicFramePr>
        <p:xfrm>
          <a:off x="339606" y="1796021"/>
          <a:ext cx="4982515" cy="381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9121" y="226850"/>
            <a:ext cx="10515600" cy="1244504"/>
          </a:xfrm>
        </p:spPr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Living Arrangements of Older Persons 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(% older persons aged 60 years and older)</a:t>
            </a:r>
            <a:endParaRPr lang="th-TH" b="1" dirty="0">
              <a:latin typeface="Calibri" panose="020F050202020403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5845" y="5608509"/>
            <a:ext cx="4982851" cy="537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50" b="1" dirty="0" smtClean="0"/>
              <a:t>Source: </a:t>
            </a:r>
            <a:r>
              <a:rPr lang="en-US" sz="1050" dirty="0" smtClean="0"/>
              <a:t>Thailand Gerontology Research Institute’s Situation of Elderly in Thailand 2014.</a:t>
            </a:r>
            <a:endParaRPr lang="th-TH" sz="1050" dirty="0"/>
          </a:p>
        </p:txBody>
      </p:sp>
      <p:sp>
        <p:nvSpPr>
          <p:cNvPr id="12" name="สี่เหลี่ยมผืนผ้า 4"/>
          <p:cNvSpPr/>
          <p:nvPr/>
        </p:nvSpPr>
        <p:spPr>
          <a:xfrm>
            <a:off x="5091068" y="6356362"/>
            <a:ext cx="6089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BrowalliaUPC" pitchFamily="34" charset="-34"/>
              </a:rPr>
              <a:t>Source: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John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Bussarawan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Teerawichitchainan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Vipan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Wiraporn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Pothisiri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(2015), The Situation of Thailand’s Older Population: An Update based on the 2014 Survey of Older Persons in Thailand,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International, Thailand.</a:t>
            </a:r>
            <a:endParaRPr lang="th-TH" sz="1200" dirty="0">
              <a:solidFill>
                <a:prstClr val="black"/>
              </a:solidFill>
              <a:latin typeface="BrowalliaUPC" pitchFamily="34" charset="-34"/>
            </a:endParaRPr>
          </a:p>
        </p:txBody>
      </p:sp>
      <p:sp>
        <p:nvSpPr>
          <p:cNvPr id="13" name="Bent Arrow 12"/>
          <p:cNvSpPr/>
          <p:nvPr/>
        </p:nvSpPr>
        <p:spPr>
          <a:xfrm flipV="1">
            <a:off x="5061702" y="4883212"/>
            <a:ext cx="753988" cy="515389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0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31371" y="351064"/>
            <a:ext cx="11651772" cy="118679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Old-age Financial Security: </a:t>
            </a:r>
            <a:br>
              <a:rPr lang="en-US" sz="6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Sources and Main Source of Income of Older Population in Thailand (%) </a:t>
            </a:r>
            <a:endParaRPr lang="th-TH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04537"/>
              </p:ext>
            </p:extLst>
          </p:nvPr>
        </p:nvGraphicFramePr>
        <p:xfrm>
          <a:off x="527382" y="1798121"/>
          <a:ext cx="11137237" cy="3786253"/>
        </p:xfrm>
        <a:graphic>
          <a:graphicData uri="http://schemas.openxmlformats.org/drawingml/2006/table">
            <a:tbl>
              <a:tblPr/>
              <a:tblGrid>
                <a:gridCol w="2113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7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97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47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47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824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824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01824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6496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07464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63104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 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Income Source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Percent receiving any income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from the following source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Main source 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of current income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5521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1994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2002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2007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2011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2014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1944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2007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2011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2014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work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38.0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37.7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37.8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42.7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38.8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31.5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28.9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35.1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33.8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pension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4.3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5.4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7.5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6.3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6.0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old age allowance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0.5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24.4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81.4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84.9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0.0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11.4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14.9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interest, saving, rent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17.1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18.0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31.7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35.7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n.a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.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2.6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spouse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21.4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17.4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23.3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21.4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25.2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4.6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6.1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4.3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children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84.5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77.2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82.7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78.5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78.9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54.1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52.3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40.1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36.8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relatives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11.4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6.9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11.0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8.9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10.0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2.3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1.4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</a:rPr>
                        <a:t>other</a:t>
                      </a:r>
                      <a:endParaRPr lang="en-US" sz="1800" dirty="0">
                        <a:latin typeface="BrowalliaUPC" pitchFamily="34" charset="-34"/>
                        <a:ea typeface="Times New Roman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8.8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2.6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2.5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1.6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1.7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0.5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0.2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0.2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A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5521"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Total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-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-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-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-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-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100.0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100.0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100.0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0000"/>
                          </a:solidFill>
                          <a:latin typeface="BrowalliaUPC" pitchFamily="34" charset="-34"/>
                          <a:ea typeface="MS Mincho"/>
                          <a:cs typeface="Cordia New"/>
                        </a:rPr>
                        <a:t>100.00</a:t>
                      </a:r>
                      <a:endParaRPr lang="en-US" sz="1800" dirty="0">
                        <a:latin typeface="BrowalliaUPC" pitchFamily="34" charset="-34"/>
                        <a:ea typeface="MS Mincho"/>
                        <a:cs typeface="Cordia New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สี่เหลี่ยมผืนผ้า 4"/>
          <p:cNvSpPr/>
          <p:nvPr/>
        </p:nvSpPr>
        <p:spPr>
          <a:xfrm>
            <a:off x="527382" y="5733257"/>
            <a:ext cx="11137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BrowalliaUPC" pitchFamily="34" charset="-34"/>
              </a:rPr>
              <a:t>Source: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For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1994, 2002, 2007 and 2011 from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Table 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4.2 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in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Chayovan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2013)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’s “The Changing Well-being of Thai Elderly: An update from the </a:t>
            </a:r>
            <a:r>
              <a:rPr lang="th-TH" sz="1200" dirty="0" smtClean="0">
                <a:solidFill>
                  <a:prstClr val="black"/>
                </a:solidFill>
                <a:latin typeface="BrowalliaUPC" pitchFamily="34" charset="-34"/>
              </a:rPr>
              <a:t>2011 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Survey of Older Persons in Thailand”, College of Population Studies,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Chulalongkorn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University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International. For 2014 from John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Bussarawan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Teerawichitchainan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Vipan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Wiraporn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Pothisiri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(2015), The Situation of Thailand’s Older Population: An Update based on the 2014 Survey of Older Persons in Thailand,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International, Thailand.</a:t>
            </a:r>
            <a:endParaRPr lang="th-TH" sz="1200" dirty="0">
              <a:solidFill>
                <a:prstClr val="black"/>
              </a:solidFill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259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016832"/>
              </p:ext>
            </p:extLst>
          </p:nvPr>
        </p:nvGraphicFramePr>
        <p:xfrm>
          <a:off x="527384" y="1474470"/>
          <a:ext cx="11137235" cy="4538277"/>
        </p:xfrm>
        <a:graphic>
          <a:graphicData uri="http://schemas.openxmlformats.org/drawingml/2006/table">
            <a:tbl>
              <a:tblPr/>
              <a:tblGrid>
                <a:gridCol w="1118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864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18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16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9888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60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60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4594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83286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n-lt"/>
                          <a:ea typeface="MS Mincho"/>
                          <a:cs typeface="TH SarabunPSK" pitchFamily="34" charset="-34"/>
                        </a:rPr>
                        <a:t>Year of Survey</a:t>
                      </a:r>
                      <a:endParaRPr lang="en-US" sz="2400" b="1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Should we prepare</a:t>
                      </a:r>
                      <a:r>
                        <a:rPr lang="en-US" sz="24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ourselves for old-age life or not?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The most important issue</a:t>
                      </a:r>
                      <a:r>
                        <a:rPr lang="en-US" sz="24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of preparedness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Adequate</a:t>
                      </a:r>
                      <a:r>
                        <a:rPr lang="en-US" sz="24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400" b="1" kern="120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Saving/Assets</a:t>
                      </a:r>
                      <a:r>
                        <a:rPr lang="en-US" sz="2400" b="1" kern="1200" baseline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Accumulation for Old-age Life</a:t>
                      </a:r>
                      <a:endParaRPr lang="en-US" sz="2400" b="1" kern="1200" dirty="0" smtClean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43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Ever thought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Never thought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039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Should</a:t>
                      </a:r>
                      <a:endParaRPr lang="en-US" sz="1800" b="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Should not</a:t>
                      </a:r>
                      <a:endParaRPr lang="en-US" sz="1800" b="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Not sure</a:t>
                      </a:r>
                      <a:endParaRPr lang="en-US" sz="1800" b="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MS Mincho"/>
                          <a:cs typeface="TH SarabunPSK" pitchFamily="34" charset="-34"/>
                        </a:rPr>
                        <a:t>Prepared</a:t>
                      </a:r>
                      <a:endParaRPr lang="en-US" sz="1800" b="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Not</a:t>
                      </a:r>
                      <a:r>
                        <a:rPr lang="en-US" sz="2400" b="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Yet</a:t>
                      </a:r>
                      <a:endParaRPr lang="en-US" sz="1800" b="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929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H SarabunPSK" pitchFamily="34" charset="-34"/>
                        </a:rPr>
                        <a:t>2007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91.4</a:t>
                      </a:r>
                      <a:endParaRPr lang="en-US" sz="180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3.7</a:t>
                      </a:r>
                      <a:endParaRPr lang="en-US" sz="180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4.9</a:t>
                      </a:r>
                      <a:endParaRPr lang="en-US" sz="180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Finance</a:t>
                      </a:r>
                      <a:r>
                        <a:rPr lang="th-TH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98.8</a:t>
                      </a:r>
                      <a:r>
                        <a:rPr lang="th-TH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Health</a:t>
                      </a:r>
                      <a:r>
                        <a:rPr lang="th-TH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96.9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Housing</a:t>
                      </a:r>
                      <a:r>
                        <a:rPr lang="en-US" sz="2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96.5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57.6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32.3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10.1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92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2011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87.1</a:t>
                      </a:r>
                      <a:endParaRPr lang="en-US" sz="180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6.8</a:t>
                      </a:r>
                      <a:endParaRPr lang="en-US" sz="180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6.8</a:t>
                      </a:r>
                      <a:endParaRPr lang="en-US" sz="180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Finance 98.4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Health</a:t>
                      </a:r>
                      <a:r>
                        <a:rPr lang="en-US" sz="2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97.3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Housing</a:t>
                      </a:r>
                      <a:r>
                        <a:rPr lang="en-US" sz="24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 </a:t>
                      </a:r>
                      <a:r>
                        <a:rPr lang="en-US" sz="24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97.1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53.8</a:t>
                      </a:r>
                      <a:endParaRPr lang="en-US" sz="1800" dirty="0"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33.9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FF0000"/>
                          </a:solidFill>
                          <a:latin typeface="+mn-lt"/>
                          <a:ea typeface="Times New Roman"/>
                          <a:cs typeface="TH SarabunPSK" pitchFamily="34" charset="-34"/>
                        </a:rPr>
                        <a:t>12.3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n-lt"/>
                        <a:ea typeface="MS Mincho"/>
                        <a:cs typeface="TH SarabunPSK" pitchFamily="34" charset="-34"/>
                      </a:endParaRPr>
                    </a:p>
                  </a:txBody>
                  <a:tcPr marT="0" marB="0">
                    <a:lnL>
                      <a:noFill/>
                    </a:lnL>
                    <a:lnR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3C5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48481" name="Rectangle 1"/>
          <p:cNvSpPr>
            <a:spLocks noChangeArrowheads="1"/>
          </p:cNvSpPr>
          <p:nvPr/>
        </p:nvSpPr>
        <p:spPr bwMode="auto">
          <a:xfrm>
            <a:off x="431371" y="6171696"/>
            <a:ext cx="1123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Source: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 National </a:t>
            </a:r>
            <a:r>
              <a:rPr lang="en-US" dirty="0" smtClean="0">
                <a:latin typeface="TH SarabunPSK" pitchFamily="34" charset="-34"/>
                <a:ea typeface="MS Mincho" pitchFamily="49" charset="-128"/>
                <a:cs typeface="TH SarabunPSK" pitchFamily="34" charset="-34"/>
              </a:rPr>
              <a:t>Survey on Opinions and Attitudes of People on Older Persons in 2007 and 2011 by National Statistical Office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7455" y="258990"/>
            <a:ext cx="11057164" cy="105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 Generation’s Preparedness </a:t>
            </a:r>
          </a:p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for Old-age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Financial Security</a:t>
            </a:r>
            <a:endParaRPr lang="th-TH" b="1" i="1" dirty="0">
              <a:latin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7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514" y="668432"/>
            <a:ext cx="3753074" cy="203886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Ability of Daily Livings of Older Persons</a:t>
            </a:r>
            <a:endParaRPr lang="th-TH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682" y="6168583"/>
            <a:ext cx="2743200" cy="365125"/>
          </a:xfrm>
        </p:spPr>
        <p:txBody>
          <a:bodyPr/>
          <a:lstStyle/>
          <a:p>
            <a:fld id="{1C897CAA-BA35-4694-BA63-C73B6AC27D3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868732"/>
              </p:ext>
            </p:extLst>
          </p:nvPr>
        </p:nvGraphicFramePr>
        <p:xfrm>
          <a:off x="4232446" y="668432"/>
          <a:ext cx="7795546" cy="579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e 5"/>
          <p:cNvSpPr/>
          <p:nvPr/>
        </p:nvSpPr>
        <p:spPr>
          <a:xfrm rot="16200000">
            <a:off x="8146841" y="-270530"/>
            <a:ext cx="232756" cy="3247995"/>
          </a:xfrm>
          <a:prstGeom prst="rightBrac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7" name="Right Brace 6"/>
          <p:cNvSpPr/>
          <p:nvPr/>
        </p:nvSpPr>
        <p:spPr>
          <a:xfrm rot="16200000">
            <a:off x="10593022" y="566368"/>
            <a:ext cx="232756" cy="1574197"/>
          </a:xfrm>
          <a:prstGeom prst="rightBrac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4789398" y="734934"/>
            <a:ext cx="1849823" cy="40732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%with functional difficulties</a:t>
            </a:r>
            <a:endParaRPr lang="th-TH" sz="1200" dirty="0"/>
          </a:p>
        </p:txBody>
      </p:sp>
      <p:sp>
        <p:nvSpPr>
          <p:cNvPr id="9" name="Rectangle 8"/>
          <p:cNvSpPr/>
          <p:nvPr/>
        </p:nvSpPr>
        <p:spPr>
          <a:xfrm>
            <a:off x="6712409" y="734934"/>
            <a:ext cx="3174808" cy="4073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%with ADL difficulties</a:t>
            </a:r>
            <a:endParaRPr lang="th-TH" sz="1200" dirty="0"/>
          </a:p>
        </p:txBody>
      </p:sp>
      <p:sp>
        <p:nvSpPr>
          <p:cNvPr id="10" name="Rectangle 9"/>
          <p:cNvSpPr/>
          <p:nvPr/>
        </p:nvSpPr>
        <p:spPr>
          <a:xfrm>
            <a:off x="9922301" y="734933"/>
            <a:ext cx="1574197" cy="407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%with IADL difficulties</a:t>
            </a:r>
            <a:endParaRPr lang="th-TH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4" y="3101540"/>
            <a:ext cx="3789404" cy="2842053"/>
          </a:xfrm>
          <a:prstGeom prst="rect">
            <a:avLst/>
          </a:prstGeom>
        </p:spPr>
      </p:pic>
      <p:sp>
        <p:nvSpPr>
          <p:cNvPr id="12" name="สี่เหลี่ยมผืนผ้า 4"/>
          <p:cNvSpPr/>
          <p:nvPr/>
        </p:nvSpPr>
        <p:spPr>
          <a:xfrm>
            <a:off x="250514" y="6234627"/>
            <a:ext cx="6089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BrowalliaUPC" pitchFamily="34" charset="-34"/>
              </a:rPr>
              <a:t>Source: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John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Bussarawan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Teerawichitchainan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Vipan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Wiraporn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Pothisiri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(2015), The Situation of Thailand’s Older Population: An Update based on the 2014 Survey of Older Persons in Thailand,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International, Thailand.</a:t>
            </a:r>
            <a:endParaRPr lang="th-TH" sz="1200" dirty="0">
              <a:solidFill>
                <a:prstClr val="black"/>
              </a:solidFill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7663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365126"/>
            <a:ext cx="11479427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Main providers of assistance with daily living activities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(% of persons 60 and older who have assistance for daily activities)</a:t>
            </a:r>
            <a:endParaRPr lang="th-TH" sz="22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184844"/>
              </p:ext>
            </p:extLst>
          </p:nvPr>
        </p:nvGraphicFramePr>
        <p:xfrm>
          <a:off x="838199" y="2008199"/>
          <a:ext cx="10665941" cy="4713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สี่เหลี่ยมผืนผ้า 4"/>
          <p:cNvSpPr/>
          <p:nvPr/>
        </p:nvSpPr>
        <p:spPr>
          <a:xfrm>
            <a:off x="3126394" y="6252454"/>
            <a:ext cx="6089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prstClr val="black"/>
                </a:solidFill>
                <a:latin typeface="BrowalliaUPC" pitchFamily="34" charset="-34"/>
              </a:rPr>
              <a:t>Source: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John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Knodel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Bussarawan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Teerawichitchainan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Vipan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Prachuabmoh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and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Wiraporn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Pothisiri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(2015), The Situation of Thailand’s Older Population: An Update based on the 2014 Survey of Older Persons in Thailand, </a:t>
            </a:r>
            <a:r>
              <a:rPr lang="en-US" sz="1200" dirty="0" err="1" smtClean="0">
                <a:solidFill>
                  <a:prstClr val="black"/>
                </a:solidFill>
                <a:latin typeface="BrowalliaUPC" pitchFamily="34" charset="-34"/>
              </a:rPr>
              <a:t>HelpAge</a:t>
            </a:r>
            <a:r>
              <a:rPr lang="en-US" sz="1200" dirty="0" smtClean="0">
                <a:solidFill>
                  <a:prstClr val="black"/>
                </a:solidFill>
                <a:latin typeface="BrowalliaUPC" pitchFamily="34" charset="-34"/>
              </a:rPr>
              <a:t> International, Thailand.</a:t>
            </a:r>
            <a:endParaRPr lang="th-TH" sz="1200" dirty="0">
              <a:solidFill>
                <a:prstClr val="black"/>
              </a:solidFill>
              <a:latin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84303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16</a:t>
            </a:fld>
            <a:endParaRPr lang="en-US"/>
          </a:p>
        </p:txBody>
      </p:sp>
      <p:pic>
        <p:nvPicPr>
          <p:cNvPr id="5122" name="Picture 2" descr="Image result for ผู้สูงอายุ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151068"/>
            <a:ext cx="11696007" cy="65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0699" y="5627716"/>
            <a:ext cx="11407140" cy="9975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3.Policy Responses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571" y="242589"/>
            <a:ext cx="6043353" cy="117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Outline of Presentation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27645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947" y="190242"/>
            <a:ext cx="10681853" cy="875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Policy Responses</a:t>
            </a:r>
            <a:endParaRPr lang="th-TH" sz="4800" b="1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17</a:t>
            </a:fld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335280" y="2884521"/>
            <a:ext cx="11521440" cy="1961803"/>
          </a:xfrm>
          <a:prstGeom prst="striped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Oval 5"/>
          <p:cNvSpPr/>
          <p:nvPr/>
        </p:nvSpPr>
        <p:spPr>
          <a:xfrm>
            <a:off x="2425929" y="3449781"/>
            <a:ext cx="882536" cy="81464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2004</a:t>
            </a:r>
            <a:endParaRPr lang="th-TH" sz="1600" dirty="0"/>
          </a:p>
        </p:txBody>
      </p:sp>
      <p:sp>
        <p:nvSpPr>
          <p:cNvPr id="7" name="Oval 6"/>
          <p:cNvSpPr/>
          <p:nvPr/>
        </p:nvSpPr>
        <p:spPr>
          <a:xfrm>
            <a:off x="9408622" y="3449778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2016</a:t>
            </a:r>
            <a:endParaRPr lang="th-TH" sz="1600" dirty="0"/>
          </a:p>
        </p:txBody>
      </p:sp>
      <p:sp>
        <p:nvSpPr>
          <p:cNvPr id="8" name="Oval 7"/>
          <p:cNvSpPr/>
          <p:nvPr/>
        </p:nvSpPr>
        <p:spPr>
          <a:xfrm>
            <a:off x="3430035" y="3449780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2006</a:t>
            </a:r>
            <a:endParaRPr lang="th-TH" sz="1600" dirty="0"/>
          </a:p>
        </p:txBody>
      </p:sp>
      <p:sp>
        <p:nvSpPr>
          <p:cNvPr id="9" name="Oval 8"/>
          <p:cNvSpPr/>
          <p:nvPr/>
        </p:nvSpPr>
        <p:spPr>
          <a:xfrm>
            <a:off x="4662743" y="3449783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2009</a:t>
            </a:r>
            <a:endParaRPr lang="th-TH" sz="1600" dirty="0"/>
          </a:p>
        </p:txBody>
      </p:sp>
      <p:sp>
        <p:nvSpPr>
          <p:cNvPr id="11" name="Oval 10"/>
          <p:cNvSpPr/>
          <p:nvPr/>
        </p:nvSpPr>
        <p:spPr>
          <a:xfrm>
            <a:off x="1543393" y="3458097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2003</a:t>
            </a:r>
            <a:endParaRPr lang="th-TH" sz="1600" dirty="0"/>
          </a:p>
        </p:txBody>
      </p:sp>
      <p:sp>
        <p:nvSpPr>
          <p:cNvPr id="12" name="Oval 11"/>
          <p:cNvSpPr/>
          <p:nvPr/>
        </p:nvSpPr>
        <p:spPr>
          <a:xfrm>
            <a:off x="5545279" y="3458097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2010</a:t>
            </a:r>
            <a:endParaRPr lang="th-TH" sz="1600" dirty="0"/>
          </a:p>
        </p:txBody>
      </p:sp>
      <p:sp>
        <p:nvSpPr>
          <p:cNvPr id="13" name="Oval 12"/>
          <p:cNvSpPr/>
          <p:nvPr/>
        </p:nvSpPr>
        <p:spPr>
          <a:xfrm>
            <a:off x="6427815" y="3449779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2011</a:t>
            </a:r>
            <a:endParaRPr lang="th-TH" sz="1600" dirty="0"/>
          </a:p>
        </p:txBody>
      </p:sp>
      <p:sp>
        <p:nvSpPr>
          <p:cNvPr id="14" name="Oval 13"/>
          <p:cNvSpPr/>
          <p:nvPr/>
        </p:nvSpPr>
        <p:spPr>
          <a:xfrm>
            <a:off x="671948" y="3458097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2002</a:t>
            </a:r>
            <a:endParaRPr lang="th-TH" sz="1600" dirty="0"/>
          </a:p>
        </p:txBody>
      </p:sp>
      <p:sp>
        <p:nvSpPr>
          <p:cNvPr id="15" name="Oval 14"/>
          <p:cNvSpPr/>
          <p:nvPr/>
        </p:nvSpPr>
        <p:spPr>
          <a:xfrm>
            <a:off x="8517079" y="3458097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2015</a:t>
            </a:r>
            <a:endParaRPr lang="th-TH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671947" y="1250908"/>
            <a:ext cx="2636518" cy="58988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of the 2</a:t>
            </a:r>
            <a:r>
              <a:rPr lang="en-US" sz="1600" baseline="30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National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Elderly (2002-2021) 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1104213" y="1840793"/>
            <a:ext cx="9003" cy="1608985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975659" y="2557854"/>
            <a:ext cx="14547" cy="891924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1329688" y="1954674"/>
            <a:ext cx="2636518" cy="5862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Act on the Elderly B.E. 2546  (2003 A.D.)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543393" y="4586779"/>
            <a:ext cx="1765072" cy="58621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Establishment of 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Elderly Fund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887631" y="4264094"/>
            <a:ext cx="698" cy="32597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7345682" y="1290484"/>
            <a:ext cx="2636518" cy="81497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for System Reform towards Aging Society by 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Reform Assembly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8847337" y="2109132"/>
            <a:ext cx="1179" cy="134064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2319251" y="5303840"/>
            <a:ext cx="1993320" cy="58621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of Area-based Health Fund Scheme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3871303" y="4272746"/>
            <a:ext cx="698" cy="1031094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4090720" y="5991639"/>
            <a:ext cx="1993320" cy="5862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 of Area-based Health Fund Scheme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5926021" y="4264094"/>
            <a:ext cx="4665" cy="171923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2119450" y="2658698"/>
            <a:ext cx="3119949" cy="5431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1</a:t>
            </a:r>
            <a:r>
              <a:rPr lang="en-US" sz="16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Evaluation (2002-2006) of 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</a:t>
            </a:r>
            <a:r>
              <a:rPr lang="en-US" sz="16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NP on the Elderly</a:t>
            </a:r>
            <a:endParaRPr lang="th-TH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>
            <a:off x="3872338" y="3154132"/>
            <a:ext cx="0" cy="315504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540938" y="3877715"/>
            <a:ext cx="4341" cy="70075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956423" y="4586779"/>
            <a:ext cx="1797103" cy="5862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Universalization of Old-age Allowance</a:t>
            </a:r>
            <a:endParaRPr lang="th-TH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311428" y="5298002"/>
            <a:ext cx="1974117" cy="586212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Saving Fund Act B.E</a:t>
            </a:r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2554</a:t>
            </a:r>
            <a:endParaRPr lang="en-US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866912" y="4272746"/>
            <a:ext cx="0" cy="1025256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8768561" y="4488870"/>
            <a:ext cx="1941024" cy="68412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Cabinet Resolution on Ageing Society </a:t>
            </a:r>
            <a:endParaRPr lang="th-TH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9844593" y="3217036"/>
            <a:ext cx="0" cy="2078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7619914" y="3469636"/>
            <a:ext cx="882536" cy="81464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2014</a:t>
            </a:r>
            <a:endParaRPr lang="th-TH" sz="1600" dirty="0"/>
          </a:p>
        </p:txBody>
      </p:sp>
      <p:sp>
        <p:nvSpPr>
          <p:cNvPr id="62" name="Rounded Rectangle 61"/>
          <p:cNvSpPr/>
          <p:nvPr/>
        </p:nvSpPr>
        <p:spPr>
          <a:xfrm>
            <a:off x="8932492" y="2656345"/>
            <a:ext cx="1777093" cy="5431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3</a:t>
            </a:r>
            <a:r>
              <a:rPr lang="en-US" sz="16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Evaluation (2012-2016)</a:t>
            </a:r>
            <a:endParaRPr lang="th-TH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5505288" y="2658697"/>
            <a:ext cx="1851906" cy="54313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2</a:t>
            </a:r>
            <a:r>
              <a:rPr lang="en-US" sz="1600" baseline="30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Evaluation (2007-2011)</a:t>
            </a:r>
            <a:endParaRPr lang="th-TH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67" name="Straight Connector 66"/>
          <p:cNvCxnSpPr>
            <a:endCxn id="13" idx="0"/>
          </p:cNvCxnSpPr>
          <p:nvPr/>
        </p:nvCxnSpPr>
        <p:spPr>
          <a:xfrm>
            <a:off x="6866912" y="3188124"/>
            <a:ext cx="2171" cy="261655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9838360" y="4264094"/>
            <a:ext cx="0" cy="20780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Rounded Rectangle 72"/>
          <p:cNvSpPr/>
          <p:nvPr/>
        </p:nvSpPr>
        <p:spPr>
          <a:xfrm>
            <a:off x="8541348" y="5244233"/>
            <a:ext cx="2373264" cy="133361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Establishment of National Pension Fund (Provident Fund)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Establishment of National Pension Committee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Subsidization to Private Firms for Older Persons’ Employment</a:t>
            </a:r>
          </a:p>
          <a:p>
            <a:pPr marL="171450" indent="-171450">
              <a:buFontTx/>
              <a:buChar char="-"/>
            </a:pPr>
            <a:r>
              <a:rPr lang="en-US" sz="11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Public Housing for Older Persons</a:t>
            </a:r>
          </a:p>
        </p:txBody>
      </p:sp>
    </p:spTree>
    <p:extLst>
      <p:ext uri="{BB962C8B-B14F-4D97-AF65-F5344CB8AC3E}">
        <p14:creationId xmlns:p14="http://schemas.microsoft.com/office/powerpoint/2010/main" val="3156435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605" y="155206"/>
            <a:ext cx="11617291" cy="924611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2</a:t>
            </a:r>
            <a:r>
              <a:rPr lang="en-US" b="1" kern="1200" baseline="30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nd</a:t>
            </a:r>
            <a:r>
              <a:rPr lang="en-US" b="1" kern="1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National Plan on the Elderly (2002-2021</a:t>
            </a:r>
            <a:r>
              <a:rPr lang="en-US" b="1" kern="1200" dirty="0" smtClean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endParaRPr lang="th-TH" sz="9600" b="1" dirty="0">
              <a:latin typeface="Calibri" panose="020F0502020204030204" pitchFamily="34" charset="0"/>
            </a:endParaRPr>
          </a:p>
        </p:txBody>
      </p:sp>
      <p:pic>
        <p:nvPicPr>
          <p:cNvPr id="686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10" y="1477776"/>
            <a:ext cx="1908931" cy="7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63" y="2640834"/>
            <a:ext cx="4332922" cy="3977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ผู้สูงอายุออกกำลังกาย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9348" y="1400466"/>
            <a:ext cx="907876" cy="860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Book-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200" y="1360288"/>
            <a:ext cx="736575" cy="10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348694"/>
              </p:ext>
            </p:extLst>
          </p:nvPr>
        </p:nvGraphicFramePr>
        <p:xfrm>
          <a:off x="5127833" y="1296785"/>
          <a:ext cx="6833063" cy="5394960"/>
        </p:xfrm>
        <a:graphic>
          <a:graphicData uri="http://schemas.openxmlformats.org/drawingml/2006/table">
            <a:tbl>
              <a:tblPr/>
              <a:tblGrid>
                <a:gridCol w="3134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92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3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3166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39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6072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3946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4058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Strategy (No. of Index)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A5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Accomplishment (%)</a:t>
                      </a:r>
                      <a:endParaRPr kumimoji="0" lang="th-TH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8A5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Overall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AD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51.0%</a:t>
                      </a:r>
                      <a:endParaRPr kumimoji="0" lang="th-T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6A6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Strategy on readiness preparation of the people for their quality ageing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28.6%</a:t>
                      </a:r>
                      <a:endParaRPr kumimoji="0" lang="th-T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Strategy on the elderly promotion and development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AD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53.3%</a:t>
                      </a:r>
                      <a:endParaRPr kumimoji="0" lang="th-T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81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Strategy on the social safeguards for the elderly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33.3%</a:t>
                      </a:r>
                      <a:endParaRPr kumimoji="0" lang="th-T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9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Strategy on management of developing the national comprehensive system for undertakings and developing the personnel for the elderly involving missions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DAD2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85.7%</a:t>
                      </a:r>
                      <a:endParaRPr kumimoji="0" lang="th-T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h-TH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55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Strategy on processing, upgrading and disseminating knowledge on the elderly and the national monitoring of implementation of NPE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DEA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rowalliaUPC" pitchFamily="34" charset="-34"/>
                          <a:cs typeface="Angsana New" pitchFamily="18" charset="-34"/>
                        </a:rPr>
                        <a:t>100.0%</a:t>
                      </a:r>
                      <a:endParaRPr kumimoji="0" lang="th-TH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rowalliaUPC" pitchFamily="34" charset="-34"/>
                        <a:cs typeface="Angsana New" pitchFamily="18" charset="-34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61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1" y="280219"/>
            <a:ext cx="11329259" cy="112845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Pension Schemes</a:t>
            </a:r>
            <a:endParaRPr lang="th-TH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381" y="1554481"/>
            <a:ext cx="11233248" cy="5042872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kern="0" dirty="0">
                <a:solidFill>
                  <a:srgbClr val="5F5F5F"/>
                </a:solidFill>
                <a:cs typeface="BrowalliaUPC" pitchFamily="34" charset="-34"/>
              </a:rPr>
              <a:t>Mixed system between occupational (or labor status)-based pension system (for formal sector’s working population, says employees) and </a:t>
            </a:r>
            <a:r>
              <a:rPr lang="en-US" sz="2800" kern="0" dirty="0" smtClean="0">
                <a:solidFill>
                  <a:srgbClr val="5F5F5F"/>
                </a:solidFill>
                <a:cs typeface="BrowalliaUPC" pitchFamily="34" charset="-34"/>
              </a:rPr>
              <a:t>Old Age Allowance System</a:t>
            </a:r>
          </a:p>
          <a:p>
            <a:pPr lvl="1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5F5F5F"/>
                </a:solidFill>
                <a:cs typeface="BrowalliaUPC" pitchFamily="34" charset="-34"/>
              </a:rPr>
              <a:t>Universal </a:t>
            </a:r>
            <a:r>
              <a:rPr lang="en-US" sz="2000" kern="0" dirty="0">
                <a:solidFill>
                  <a:srgbClr val="5F5F5F"/>
                </a:solidFill>
                <a:cs typeface="BrowalliaUPC" pitchFamily="34" charset="-34"/>
              </a:rPr>
              <a:t>coverage by Old Age Allowance System for the elderly who are not pensioners under occupational-based pension system. </a:t>
            </a:r>
            <a:endParaRPr lang="en-US" sz="2000" kern="0" dirty="0" smtClean="0">
              <a:solidFill>
                <a:srgbClr val="5F5F5F"/>
              </a:solidFill>
              <a:cs typeface="BrowalliaUPC" pitchFamily="34" charset="-34"/>
            </a:endParaRPr>
          </a:p>
          <a:p>
            <a:pPr lvl="0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rgbClr val="5F5F5F"/>
                </a:solidFill>
                <a:cs typeface="BrowalliaUPC" pitchFamily="34" charset="-34"/>
              </a:rPr>
              <a:t>Mixed </a:t>
            </a:r>
            <a:r>
              <a:rPr lang="en-US" sz="2800" kern="0" dirty="0">
                <a:solidFill>
                  <a:srgbClr val="5F5F5F"/>
                </a:solidFill>
                <a:cs typeface="BrowalliaUPC" pitchFamily="34" charset="-34"/>
              </a:rPr>
              <a:t>system </a:t>
            </a:r>
            <a:endParaRPr lang="en-US" sz="2800" kern="0" dirty="0" smtClean="0">
              <a:solidFill>
                <a:srgbClr val="5F5F5F"/>
              </a:solidFill>
              <a:cs typeface="BrowalliaUPC" pitchFamily="34" charset="-34"/>
            </a:endParaRPr>
          </a:p>
          <a:p>
            <a:pPr lvl="1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5F5F5F"/>
                </a:solidFill>
                <a:cs typeface="BrowalliaUPC" pitchFamily="34" charset="-34"/>
              </a:rPr>
              <a:t>between </a:t>
            </a:r>
            <a:r>
              <a:rPr lang="en-US" sz="2000" kern="0" dirty="0">
                <a:solidFill>
                  <a:srgbClr val="5F5F5F"/>
                </a:solidFill>
                <a:cs typeface="BrowalliaUPC" pitchFamily="34" charset="-34"/>
              </a:rPr>
              <a:t>non-contributory </a:t>
            </a:r>
            <a:r>
              <a:rPr lang="en-US" sz="2000" kern="0" dirty="0" smtClean="0">
                <a:solidFill>
                  <a:srgbClr val="5F5F5F"/>
                </a:solidFill>
                <a:cs typeface="BrowalliaUPC" pitchFamily="34" charset="-34"/>
              </a:rPr>
              <a:t>schemes </a:t>
            </a:r>
            <a:r>
              <a:rPr lang="en-US" sz="2000" kern="0" dirty="0">
                <a:solidFill>
                  <a:srgbClr val="5F5F5F"/>
                </a:solidFill>
                <a:cs typeface="BrowalliaUPC" pitchFamily="34" charset="-34"/>
              </a:rPr>
              <a:t>and contributory </a:t>
            </a:r>
            <a:r>
              <a:rPr lang="en-US" sz="2000" kern="0" dirty="0" smtClean="0">
                <a:solidFill>
                  <a:srgbClr val="5F5F5F"/>
                </a:solidFill>
                <a:cs typeface="BrowalliaUPC" pitchFamily="34" charset="-34"/>
              </a:rPr>
              <a:t>schemes</a:t>
            </a:r>
          </a:p>
          <a:p>
            <a:pPr lvl="1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kern="0" dirty="0" smtClean="0">
                <a:solidFill>
                  <a:srgbClr val="5F5F5F"/>
                </a:solidFill>
                <a:cs typeface="BrowalliaUPC" pitchFamily="34" charset="-34"/>
              </a:rPr>
              <a:t>Between DB and DC</a:t>
            </a:r>
          </a:p>
          <a:p>
            <a:pPr lvl="0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rgbClr val="5F5F5F"/>
                </a:solidFill>
                <a:cs typeface="BrowalliaUPC" pitchFamily="34" charset="-34"/>
              </a:rPr>
              <a:t>Fragmented </a:t>
            </a:r>
            <a:r>
              <a:rPr lang="en-US" sz="2800" kern="0" dirty="0">
                <a:solidFill>
                  <a:srgbClr val="5F5F5F"/>
                </a:solidFill>
                <a:cs typeface="BrowalliaUPC" pitchFamily="34" charset="-34"/>
              </a:rPr>
              <a:t>system, managed by many governmental </a:t>
            </a:r>
            <a:r>
              <a:rPr lang="en-US" sz="2800" kern="0" dirty="0" smtClean="0">
                <a:solidFill>
                  <a:srgbClr val="5F5F5F"/>
                </a:solidFill>
                <a:cs typeface="BrowalliaUPC" pitchFamily="34" charset="-34"/>
              </a:rPr>
              <a:t>organization </a:t>
            </a:r>
          </a:p>
          <a:p>
            <a:pPr lvl="0" eaLnBrk="0" fontAlgn="base" hangingPunct="0"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kern="0" dirty="0" smtClean="0">
                <a:solidFill>
                  <a:srgbClr val="5F5F5F"/>
                </a:solidFill>
                <a:cs typeface="BrowalliaUPC" pitchFamily="34" charset="-34"/>
              </a:rPr>
              <a:t>No governmental function to be responsible for entire picture of all public pension schemes. </a:t>
            </a:r>
            <a:endParaRPr lang="en-US" sz="2800" kern="0" dirty="0">
              <a:solidFill>
                <a:srgbClr val="5F5F5F"/>
              </a:solidFill>
              <a:cs typeface="Browall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2</a:t>
            </a:fld>
            <a:endParaRPr lang="en-US"/>
          </a:p>
        </p:txBody>
      </p:sp>
      <p:pic>
        <p:nvPicPr>
          <p:cNvPr id="5122" name="Picture 2" descr="Image result for ผู้สูงอายุ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151068"/>
            <a:ext cx="11696007" cy="65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33502" y="4281055"/>
            <a:ext cx="9064336" cy="2344189"/>
          </a:xfrm>
        </p:spPr>
        <p:txBody>
          <a:bodyPr>
            <a:normAutofit lnSpcReduction="10000"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Population Ageing in Thailand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Situation of Older Population in Thailand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Policy Responses</a:t>
            </a:r>
          </a:p>
          <a:p>
            <a:pPr marL="514350" indent="-514350" algn="r">
              <a:buFont typeface="+mj-lt"/>
              <a:buAutoNum type="arabicPeriod"/>
            </a:pPr>
            <a:r>
              <a:rPr lang="en-US" sz="3600" b="1" dirty="0" smtClean="0">
                <a:solidFill>
                  <a:srgbClr val="002060"/>
                </a:solidFill>
              </a:rPr>
              <a:t>Future Challenges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571" y="242589"/>
            <a:ext cx="6043353" cy="117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Outline of Presentation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2000058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93" y="4702055"/>
            <a:ext cx="1248833" cy="13684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</a:rPr>
              <a:t>Government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</a:rPr>
              <a:t>Pension</a:t>
            </a: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en-US" sz="16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833" y="3335209"/>
            <a:ext cx="1255184" cy="1368425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Government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Pension</a:t>
            </a:r>
          </a:p>
          <a:p>
            <a:pPr lvl="0"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Fund</a:t>
            </a:r>
          </a:p>
        </p:txBody>
      </p:sp>
      <p:sp>
        <p:nvSpPr>
          <p:cNvPr id="6" name="Rectangle 5"/>
          <p:cNvSpPr/>
          <p:nvPr/>
        </p:nvSpPr>
        <p:spPr>
          <a:xfrm>
            <a:off x="1485900" y="4168967"/>
            <a:ext cx="1286933" cy="190467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Local Government Pension </a:t>
            </a:r>
          </a:p>
          <a:p>
            <a:pPr algn="ctr">
              <a:defRPr/>
            </a:pP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Fund</a:t>
            </a:r>
          </a:p>
          <a:p>
            <a:pPr algn="ctr">
              <a:defRPr/>
            </a:pP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89767" y="4400430"/>
            <a:ext cx="1193800" cy="1673225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dirty="0" smtClean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Public </a:t>
            </a:r>
            <a:r>
              <a:rPr lang="en-US" sz="2000" b="1" dirty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Enterprises </a:t>
            </a:r>
            <a:r>
              <a:rPr lang="en-US" sz="2000" b="1" dirty="0" smtClean="0">
                <a:solidFill>
                  <a:prstClr val="white"/>
                </a:solidFill>
                <a:latin typeface="BrowalliaUPC" pitchFamily="34" charset="-34"/>
                <a:cs typeface="BrowalliaUPC" pitchFamily="34" charset="-34"/>
              </a:rPr>
              <a:t>Pension Schemes</a:t>
            </a:r>
            <a:endParaRPr lang="en-US" sz="2000" b="1" dirty="0">
              <a:solidFill>
                <a:prstClr val="white"/>
              </a:solidFill>
              <a:latin typeface="BrowalliaUPC" pitchFamily="34" charset="-34"/>
              <a:cs typeface="BrowalliaUPC" pitchFamily="34" charset="-34"/>
            </a:endParaRPr>
          </a:p>
          <a:p>
            <a:pPr algn="ctr">
              <a:defRPr/>
            </a:pPr>
            <a:endParaRPr lang="en-US" sz="20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th-TH" sz="2000" dirty="0">
              <a:solidFill>
                <a:prstClr val="white"/>
              </a:solidFill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9021" y="3910587"/>
            <a:ext cx="1325297" cy="1440757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bg1"/>
                </a:solidFill>
                <a:latin typeface="BrowalliaUPC" pitchFamily="34" charset="-34"/>
                <a:cs typeface="BrowalliaUPC" pitchFamily="34" charset="-34"/>
              </a:rPr>
              <a:t>Social Security Fund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2621" y="5351343"/>
            <a:ext cx="8009467" cy="719137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Old-age Allowance System</a:t>
            </a:r>
            <a:endParaRPr lang="th-TH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-Right Arrow 3"/>
          <p:cNvSpPr/>
          <p:nvPr/>
        </p:nvSpPr>
        <p:spPr>
          <a:xfrm>
            <a:off x="306919" y="1871986"/>
            <a:ext cx="5020997" cy="792163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  <a:cs typeface="TH SarabunPSK" pitchFamily="34" charset="-34"/>
              </a:rPr>
              <a:t>Formal Sector Working Population </a:t>
            </a:r>
          </a:p>
          <a:p>
            <a:pPr algn="ctr">
              <a:defRPr/>
            </a:pPr>
            <a:r>
              <a:rPr lang="en-US" sz="1400" b="1" dirty="0" smtClean="0">
                <a:solidFill>
                  <a:prstClr val="black"/>
                </a:solidFill>
                <a:cs typeface="TH SarabunPSK" pitchFamily="34" charset="-34"/>
              </a:rPr>
              <a:t>(1/3 of working pop)</a:t>
            </a:r>
            <a:endParaRPr lang="th-TH" sz="1600" dirty="0">
              <a:solidFill>
                <a:prstClr val="black"/>
              </a:solidFill>
              <a:cs typeface="TH SarabunPSK" pitchFamily="34" charset="-34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5423934" y="1865636"/>
            <a:ext cx="6588159" cy="792163"/>
          </a:xfrm>
          <a:prstGeom prst="left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prstClr val="black"/>
                </a:solidFill>
                <a:cs typeface="TH SarabunPSK" pitchFamily="34" charset="-34"/>
              </a:rPr>
              <a:t>Informal Sector </a:t>
            </a:r>
            <a:r>
              <a:rPr lang="en-US" sz="1600" b="1" dirty="0">
                <a:solidFill>
                  <a:prstClr val="black"/>
                </a:solidFill>
                <a:cs typeface="TH SarabunPSK" pitchFamily="34" charset="-34"/>
              </a:rPr>
              <a:t>Working </a:t>
            </a:r>
            <a:r>
              <a:rPr lang="en-US" sz="1600" b="1" dirty="0" smtClean="0">
                <a:solidFill>
                  <a:prstClr val="black"/>
                </a:solidFill>
                <a:cs typeface="TH SarabunPSK" pitchFamily="34" charset="-34"/>
              </a:rPr>
              <a:t>Population and Non Labor Force Population (2/3 </a:t>
            </a:r>
            <a:r>
              <a:rPr lang="en-US" sz="1600" b="1" dirty="0">
                <a:solidFill>
                  <a:prstClr val="black"/>
                </a:solidFill>
                <a:cs typeface="TH SarabunPSK" pitchFamily="34" charset="-34"/>
              </a:rPr>
              <a:t>of working pop)</a:t>
            </a:r>
            <a:endParaRPr lang="th-TH" sz="1600" dirty="0">
              <a:solidFill>
                <a:prstClr val="black"/>
              </a:solidFill>
              <a:cs typeface="TH SarabunPSK" pitchFamily="34" charset="-34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39686" y="437587"/>
            <a:ext cx="11329259" cy="1099455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Entire Picture of Current Public Pension Schemes </a:t>
            </a:r>
            <a:b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Thailand </a:t>
            </a:r>
            <a:endParaRPr lang="th-TH" sz="2000" b="1" dirty="0">
              <a:latin typeface="Calibri" panose="020F0502020204030204" pitchFamily="34" charset="0"/>
              <a:cs typeface="Angsana New" pitchFamily="18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496276" y="4400418"/>
            <a:ext cx="3515817" cy="950912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bg1"/>
                </a:solidFill>
                <a:cs typeface="Angsana New" pitchFamily="18" charset="-34"/>
              </a:rPr>
              <a:t>National Saving Fund</a:t>
            </a:r>
            <a:endParaRPr lang="th-TH" sz="2400" b="1" dirty="0">
              <a:solidFill>
                <a:schemeClr val="bg1"/>
              </a:solidFill>
              <a:cs typeface="Angsana New" pitchFamily="18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01965" y="2903888"/>
            <a:ext cx="1027235" cy="961977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  <a:cs typeface="Times New Roman" pitchFamily="18" charset="0"/>
              </a:rPr>
              <a:t>Provident Fund</a:t>
            </a:r>
            <a:endParaRPr lang="th-TH" sz="1600" dirty="0">
              <a:solidFill>
                <a:schemeClr val="bg1"/>
              </a:solidFill>
            </a:endParaRPr>
          </a:p>
        </p:txBody>
      </p:sp>
      <p:pic>
        <p:nvPicPr>
          <p:cNvPr id="19" name="Picture 2" descr="http://pintobannongney.tht.in/images/pin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211" y="2656798"/>
            <a:ext cx="901615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4" descr="http://www.komchadluek.net/course/images/2014/09/23/1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80" y="2800819"/>
            <a:ext cx="1920213" cy="1133067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8610600" y="5724596"/>
            <a:ext cx="2743200" cy="365125"/>
          </a:xfrm>
        </p:spPr>
        <p:txBody>
          <a:bodyPr/>
          <a:lstStyle/>
          <a:p>
            <a:fld id="{1C897CAA-BA35-4694-BA63-C73B6AC27D3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66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/>
          <p:cNvSpPr/>
          <p:nvPr/>
        </p:nvSpPr>
        <p:spPr>
          <a:xfrm>
            <a:off x="513657" y="1668152"/>
            <a:ext cx="326139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Unprivileged Older Person/Household (Low-income)</a:t>
            </a:r>
            <a:endParaRPr lang="th-TH" dirty="0">
              <a:solidFill>
                <a:prstClr val="white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463820" y="1668152"/>
            <a:ext cx="3072341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Medium-income Older Person/Household</a:t>
            </a:r>
            <a:endParaRPr lang="th-TH" sz="2400" dirty="0">
              <a:solidFill>
                <a:prstClr val="white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8493664" y="1668152"/>
            <a:ext cx="3072341" cy="79208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High-income Older Persons/Household</a:t>
            </a:r>
            <a:endParaRPr lang="th-TH" sz="2400" dirty="0">
              <a:solidFill>
                <a:prstClr val="white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9" name="สี่เหลี่ยมมุมมน 8"/>
          <p:cNvSpPr/>
          <p:nvPr/>
        </p:nvSpPr>
        <p:spPr>
          <a:xfrm>
            <a:off x="513657" y="2676264"/>
            <a:ext cx="2976331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Government’s Care Facilities/Shelters</a:t>
            </a:r>
            <a:endParaRPr lang="th-TH" sz="2000" b="1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10" name="สี่เหลี่ยมมุมมน 9"/>
          <p:cNvSpPr/>
          <p:nvPr/>
        </p:nvSpPr>
        <p:spPr>
          <a:xfrm>
            <a:off x="513657" y="3756384"/>
            <a:ext cx="2976331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Local Authorities’ Care Facilities/Shelters</a:t>
            </a:r>
            <a:endParaRPr lang="th-TH" sz="2000" b="1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11" name="สี่เหลี่ยมมุมมน 10"/>
          <p:cNvSpPr/>
          <p:nvPr/>
        </p:nvSpPr>
        <p:spPr>
          <a:xfrm>
            <a:off x="513657" y="4836504"/>
            <a:ext cx="2976331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Non-profits Organizations’ Care Facilities/Shelters</a:t>
            </a:r>
            <a:endParaRPr lang="th-TH" sz="2000" b="1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12" name="สี่เหลี่ยมมุมมน 11"/>
          <p:cNvSpPr/>
          <p:nvPr/>
        </p:nvSpPr>
        <p:spPr>
          <a:xfrm>
            <a:off x="8656950" y="3108312"/>
            <a:ext cx="2976331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Institutional Care by Private Care Providers</a:t>
            </a:r>
            <a:endParaRPr lang="th-TH" sz="2000" b="1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13" name="สี่เหลี่ยมมุมมน 12"/>
          <p:cNvSpPr/>
          <p:nvPr/>
        </p:nvSpPr>
        <p:spPr>
          <a:xfrm>
            <a:off x="8656951" y="4224436"/>
            <a:ext cx="2976331" cy="9361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Private Home Helpers</a:t>
            </a:r>
            <a:endParaRPr lang="th-TH" sz="2000" b="1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15" name="Rounded Rectangle 3"/>
          <p:cNvSpPr/>
          <p:nvPr/>
        </p:nvSpPr>
        <p:spPr>
          <a:xfrm>
            <a:off x="513657" y="5916624"/>
            <a:ext cx="1118576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Care</a:t>
            </a:r>
            <a:endParaRPr lang="th-TH" sz="3200" dirty="0">
              <a:solidFill>
                <a:prstClr val="white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3657" y="372008"/>
            <a:ext cx="11185763" cy="1081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 smtClean="0">
                <a:latin typeface="+mn-lt"/>
                <a:cs typeface="TH SarabunPSK" panose="020B0500040200020003" pitchFamily="34" charset="-34"/>
              </a:rPr>
              <a:t>Current </a:t>
            </a:r>
            <a:r>
              <a:rPr lang="en-US" sz="5400" b="1" dirty="0">
                <a:latin typeface="+mn-lt"/>
                <a:cs typeface="TH SarabunPSK" panose="020B0500040200020003" pitchFamily="34" charset="-34"/>
              </a:rPr>
              <a:t>Picture of Elderly Care Regime</a:t>
            </a:r>
          </a:p>
          <a:p>
            <a:pPr algn="ctr"/>
            <a:r>
              <a:rPr lang="en-US" sz="3200" dirty="0" smtClean="0">
                <a:latin typeface="+mn-lt"/>
                <a:cs typeface="TH SarabunPSK" panose="020B0500040200020003" pitchFamily="34" charset="-34"/>
              </a:rPr>
              <a:t>How to construct proper elderly care system to support medium-income older persons?</a:t>
            </a:r>
            <a:endParaRPr lang="th-TH" sz="3200" i="1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201246"/>
            <a:ext cx="2743200" cy="365125"/>
          </a:xfrm>
        </p:spPr>
        <p:txBody>
          <a:bodyPr/>
          <a:lstStyle/>
          <a:p>
            <a:fld id="{1C897CAA-BA35-4694-BA63-C73B6AC27D31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21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63820" y="3108312"/>
            <a:ext cx="2874746" cy="2089347"/>
          </a:xfrm>
          <a:prstGeom prst="rect">
            <a:avLst/>
          </a:prstGeom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Community-based Integrated Older Persons’ Long Term Care System</a:t>
            </a:r>
            <a:endParaRPr lang="th-TH" sz="2400" b="1" dirty="0">
              <a:latin typeface="Calibri" panose="020F0502020204030204" pitchFamily="34" charset="0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78358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2" y="365126"/>
            <a:ext cx="11471563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Community-based Integrated Older Persons’ Long Term Care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th-TH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22</a:t>
            </a:fld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84" y="1770817"/>
            <a:ext cx="7940661" cy="476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1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9307" y="412956"/>
            <a:ext cx="11137828" cy="13410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altLang="ja-JP" sz="3600" b="1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Sub-district Health Fund: </a:t>
            </a:r>
            <a:r>
              <a:rPr lang="en-GB" altLang="ja-JP" sz="3600" dirty="0" smtClean="0"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started in the beginning of 2006, strengthened 2009, expand to whole country in 2011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36931366"/>
              </p:ext>
            </p:extLst>
          </p:nvPr>
        </p:nvGraphicFramePr>
        <p:xfrm>
          <a:off x="539307" y="225706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ight Arrow 7"/>
          <p:cNvSpPr/>
          <p:nvPr/>
        </p:nvSpPr>
        <p:spPr>
          <a:xfrm>
            <a:off x="5629484" y="4105368"/>
            <a:ext cx="1523613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prstClr val="white"/>
              </a:solidFill>
              <a:latin typeface="BrowalliaUPC" pitchFamily="34" charset="-34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181025" y="2102166"/>
            <a:ext cx="4608512" cy="216024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GB" altLang="ja-JP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promote community health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altLang="ja-JP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promote well-being of people and</a:t>
            </a:r>
            <a:r>
              <a:rPr lang="en-US" altLang="ja-JP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ja-JP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</a:t>
            </a:r>
            <a:r>
              <a:rPr lang="en-GB" altLang="ja-JP" sz="160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ja-JP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the cooperation among citizens, local authorities and public health authorities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altLang="ja-JP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decentralize authority to local authorities under the </a:t>
            </a:r>
            <a:r>
              <a:rPr lang="en-GB" altLang="ja-JP" sz="18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civic</a:t>
            </a:r>
            <a:r>
              <a:rPr lang="en-GB" altLang="ja-JP" sz="1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participation and academic support  from other organizations.</a:t>
            </a:r>
            <a:endParaRPr lang="en-US" altLang="ja-JP" sz="1600" kern="0" dirty="0" smtClean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7181025" y="4351281"/>
            <a:ext cx="4608512" cy="216024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/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ja-JP" sz="1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Health Information, Strategy Map, Community Health Plan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ja-JP" sz="1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care for the elderly, the disability, the chronic patients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ja-JP" sz="1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Preventive care: diabetes, high blood pressure, TB, AIDS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ja-JP" sz="1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Health behavior adjustment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altLang="ja-JP" sz="14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 with other relating heath organizations for provision of community health care services </a:t>
            </a:r>
          </a:p>
        </p:txBody>
      </p:sp>
    </p:spTree>
    <p:extLst>
      <p:ext uri="{BB962C8B-B14F-4D97-AF65-F5344CB8AC3E}">
        <p14:creationId xmlns:p14="http://schemas.microsoft.com/office/powerpoint/2010/main" val="184623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70" y="395416"/>
            <a:ext cx="11329259" cy="1112108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Retirement Age in </a:t>
            </a:r>
            <a:r>
              <a:rPr lang="en-US" sz="5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Thailand</a:t>
            </a:r>
            <a:endParaRPr lang="th-TH" sz="54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371" y="1695796"/>
            <a:ext cx="11329259" cy="48295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Government Officials: 60 (= pensionable age)</a:t>
            </a: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/>
              <a:t>Except for some occupations extended to 65-70</a:t>
            </a:r>
          </a:p>
          <a:p>
            <a:pPr marL="1257300" lvl="2" indent="-457200">
              <a:buFont typeface="Courier New" pitchFamily="49" charset="0"/>
              <a:buChar char="o"/>
            </a:pPr>
            <a:r>
              <a:rPr lang="en-US" sz="2800" dirty="0" smtClean="0"/>
              <a:t>Professional: medical doctor, dentist, veterinarian, </a:t>
            </a:r>
          </a:p>
          <a:p>
            <a:pPr marL="1257300" lvl="2" indent="-457200">
              <a:buFont typeface="Courier New" pitchFamily="49" charset="0"/>
              <a:buChar char="o"/>
            </a:pPr>
            <a:r>
              <a:rPr lang="en-US" sz="2800" dirty="0" smtClean="0"/>
              <a:t>fine artist, traditional dancer, traditional musician, traditional singer </a:t>
            </a:r>
          </a:p>
          <a:p>
            <a:pPr marL="1257300" lvl="2" indent="-457200">
              <a:buFont typeface="Courier New" pitchFamily="49" charset="0"/>
              <a:buChar char="o"/>
            </a:pPr>
            <a:r>
              <a:rPr lang="en-US" sz="2800" dirty="0"/>
              <a:t>j</a:t>
            </a:r>
            <a:r>
              <a:rPr lang="en-US" sz="2800" dirty="0" smtClean="0"/>
              <a:t>udiciary, judge (until 70)</a:t>
            </a:r>
          </a:p>
          <a:p>
            <a:pPr marL="1257300" lvl="2" indent="-457200">
              <a:buFont typeface="Courier New" pitchFamily="49" charset="0"/>
              <a:buChar char="o"/>
            </a:pPr>
            <a:r>
              <a:rPr lang="en-US" sz="2800" dirty="0"/>
              <a:t>p</a:t>
            </a:r>
            <a:r>
              <a:rPr lang="en-US" sz="2800" dirty="0" smtClean="0"/>
              <a:t>rofessor (65)</a:t>
            </a:r>
          </a:p>
          <a:p>
            <a:pPr marL="800100" lvl="2" indent="0">
              <a:buNone/>
            </a:pPr>
            <a:endParaRPr lang="en-US" sz="2800" dirty="0" smtClean="0"/>
          </a:p>
          <a:p>
            <a:pPr lvl="0"/>
            <a:r>
              <a:rPr lang="en-US" sz="2800" b="1" dirty="0">
                <a:solidFill>
                  <a:prstClr val="black"/>
                </a:solidFill>
              </a:rPr>
              <a:t>Private Sector: No mandatory retirement age, </a:t>
            </a:r>
            <a:r>
              <a:rPr lang="en-US" sz="2800" b="1" dirty="0" smtClean="0">
                <a:solidFill>
                  <a:prstClr val="black"/>
                </a:solidFill>
              </a:rPr>
              <a:t>normally 55-60</a:t>
            </a:r>
            <a:endParaRPr lang="en-US" sz="2800" b="1" dirty="0">
              <a:solidFill>
                <a:prstClr val="black"/>
              </a:solidFill>
            </a:endParaRPr>
          </a:p>
          <a:p>
            <a:pPr marL="857250" lvl="1" indent="-457200">
              <a:buFont typeface="Courier New" pitchFamily="49" charset="0"/>
              <a:buChar char="o"/>
            </a:pPr>
            <a:r>
              <a:rPr lang="en-US" dirty="0" smtClean="0">
                <a:solidFill>
                  <a:prstClr val="black"/>
                </a:solidFill>
              </a:rPr>
              <a:t>Pensionable age of </a:t>
            </a:r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ocial security fund’s old-age benefits = 55+</a:t>
            </a:r>
            <a:endParaRPr lang="th-TH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822609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Proposal from </a:t>
            </a: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National Reform Assembly</a:t>
            </a:r>
            <a:b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February 2015</a:t>
            </a:r>
            <a:endParaRPr lang="th-TH" sz="4800" b="1" dirty="0">
              <a:latin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0665363"/>
              </p:ext>
            </p:extLst>
          </p:nvPr>
        </p:nvGraphicFramePr>
        <p:xfrm>
          <a:off x="431800" y="1871211"/>
          <a:ext cx="11328400" cy="4751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3955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087" y="345989"/>
            <a:ext cx="11420116" cy="113718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Strategic Plan for 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Promoting Older Population’s Works</a:t>
            </a:r>
            <a:endParaRPr lang="th-TH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" y="1927654"/>
            <a:ext cx="11074125" cy="1346887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prstDash val="dash"/>
          </a:ln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Pillars in the Strategic Plan to Cope with Older Workers’ Employment proposed by the Ministry of Labor to the National 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Older Persons 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Commission </a:t>
            </a:r>
            <a:r>
              <a:rPr lang="en-US" sz="3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(NOPC</a:t>
            </a:r>
            <a:r>
              <a:rPr lang="en-US" sz="30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h-TH" sz="3300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3575976"/>
              </p:ext>
            </p:extLst>
          </p:nvPr>
        </p:nvGraphicFramePr>
        <p:xfrm>
          <a:off x="467087" y="3719021"/>
          <a:ext cx="11420116" cy="22489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855029">
                  <a:extLst>
                    <a:ext uri="{9D8B030D-6E8A-4147-A177-3AD203B41FA5}">
                      <a16:colId xmlns:a16="http://schemas.microsoft.com/office/drawing/2014/main" xmlns="" val="2890493485"/>
                    </a:ext>
                  </a:extLst>
                </a:gridCol>
                <a:gridCol w="2855029">
                  <a:extLst>
                    <a:ext uri="{9D8B030D-6E8A-4147-A177-3AD203B41FA5}">
                      <a16:colId xmlns:a16="http://schemas.microsoft.com/office/drawing/2014/main" xmlns="" val="1337488977"/>
                    </a:ext>
                  </a:extLst>
                </a:gridCol>
                <a:gridCol w="2855029">
                  <a:extLst>
                    <a:ext uri="{9D8B030D-6E8A-4147-A177-3AD203B41FA5}">
                      <a16:colId xmlns:a16="http://schemas.microsoft.com/office/drawing/2014/main" xmlns="" val="3914763230"/>
                    </a:ext>
                  </a:extLst>
                </a:gridCol>
                <a:gridCol w="2855029">
                  <a:extLst>
                    <a:ext uri="{9D8B030D-6E8A-4147-A177-3AD203B41FA5}">
                      <a16:colId xmlns:a16="http://schemas.microsoft.com/office/drawing/2014/main" xmlns="" val="1613685947"/>
                    </a:ext>
                  </a:extLst>
                </a:gridCol>
              </a:tblGrid>
              <a:tr h="22489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Promotion of Older Persons’ Employment </a:t>
                      </a:r>
                    </a:p>
                    <a:p>
                      <a:pPr algn="ctr"/>
                      <a:endParaRPr lang="th-TH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Distribution Jobs to Households and Communities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Extension of Official Retirement Age of Government Officials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Promotion of Continuing Employment for Private Sector’s Employees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98679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199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2811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Cabinet Resolution towards Ageing Society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@ November 8, 2016</a:t>
            </a:r>
            <a:endParaRPr lang="th-TH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61357" cy="137477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Subsidization to Older Workers Employment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Employed Older Persons’ Salary and Wages (limits 15,000 THB/month) as Corporate Tax Income Exemption (not more than 10% of total employees)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27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38199" y="3379799"/>
            <a:ext cx="11061357" cy="1692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</a:t>
            </a:r>
            <a:r>
              <a:rPr lang="en-US" b="1" dirty="0" smtClean="0"/>
              <a:t>Senior Complex</a:t>
            </a:r>
          </a:p>
          <a:p>
            <a:pPr lvl="1"/>
            <a:r>
              <a:rPr lang="en-US" dirty="0" smtClean="0"/>
              <a:t> Ministry of Social Development and Human Security</a:t>
            </a:r>
          </a:p>
          <a:p>
            <a:pPr lvl="1"/>
            <a:r>
              <a:rPr lang="en-US" dirty="0" smtClean="0"/>
              <a:t> National Housing Authority, Government Housing Bank and Community Organizations Development Institute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5263978"/>
            <a:ext cx="4623487" cy="14254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Reverse Mortgage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87313" y="5263978"/>
            <a:ext cx="6312243" cy="14254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Integration of Public Pension Schemes</a:t>
            </a:r>
          </a:p>
          <a:p>
            <a:pPr lvl="1"/>
            <a:r>
              <a:rPr lang="en-US" dirty="0" smtClean="0"/>
              <a:t>National Pension Committee</a:t>
            </a:r>
          </a:p>
          <a:p>
            <a:pPr lvl="1"/>
            <a:r>
              <a:rPr lang="en-US" dirty="0" smtClean="0"/>
              <a:t>Establishment of National Provident Fund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5854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 descr="Image result for ผู้สูงอายุ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151068"/>
            <a:ext cx="11696007" cy="65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0699" y="5627716"/>
            <a:ext cx="11407140" cy="99752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6000" b="1" dirty="0" smtClean="0">
                <a:solidFill>
                  <a:srgbClr val="002060"/>
                </a:solidFill>
              </a:rPr>
              <a:t>4.Future Challenges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571" y="242589"/>
            <a:ext cx="6043353" cy="117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Outline of Presentation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728370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prstClr val="black"/>
                </a:solidFill>
                <a:latin typeface="+mn-lt"/>
                <a:cs typeface="TH SarabunPSK" panose="020B0500040200020003" pitchFamily="34" charset="-34"/>
              </a:rPr>
              <a:t>Future Challenges:</a:t>
            </a:r>
            <a:r>
              <a:rPr lang="en-US" b="1" dirty="0" smtClean="0">
                <a:solidFill>
                  <a:prstClr val="black"/>
                </a:solidFill>
                <a:latin typeface="+mn-lt"/>
                <a:cs typeface="TH SarabunPSK" panose="020B0500040200020003" pitchFamily="34" charset="-34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+mn-lt"/>
                <a:cs typeface="TH SarabunPSK" panose="020B0500040200020003" pitchFamily="34" charset="-34"/>
              </a:rPr>
              <a:t>How to align all related plans together?</a:t>
            </a:r>
            <a:endParaRPr lang="en-US" i="1" dirty="0">
              <a:latin typeface="+mn-lt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829049"/>
              </p:ext>
            </p:extLst>
          </p:nvPr>
        </p:nvGraphicFramePr>
        <p:xfrm>
          <a:off x="1391480" y="4725144"/>
          <a:ext cx="9313035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6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62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26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26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626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5841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Strategy on readiness preparation of the people for their quality ageing</a:t>
                      </a:r>
                      <a:endParaRPr kumimoji="0" lang="th-TH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Angsana New" pitchFamily="18" charset="-34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TH SarabunPSK" pitchFamily="34" charset="-34"/>
                        </a:rPr>
                        <a:t>Strategy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+mn-lt"/>
                          <a:cs typeface="TH SarabunPSK" pitchFamily="34" charset="-34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+mn-lt"/>
                          <a:cs typeface="TH SarabunPSK" pitchFamily="34" charset="-34"/>
                        </a:rPr>
                        <a:t>the elderly promotion and development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ngsana New" pitchFamily="18" charset="-34"/>
                        </a:rPr>
                        <a:t>Strategy on the social safeguards for the elderly</a:t>
                      </a:r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+mn-lt"/>
                          <a:cs typeface="TH SarabunPSK" pitchFamily="34" charset="-34"/>
                        </a:rPr>
                        <a:t> </a:t>
                      </a:r>
                      <a:endParaRPr lang="th-TH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bg1"/>
                          </a:solidFill>
                          <a:latin typeface="+mn-lt"/>
                          <a:cs typeface="TH SarabunPSK" pitchFamily="34" charset="-34"/>
                        </a:rPr>
                        <a:t>Strategy on management of developing the national comprehensive system for undertakings and developing the personnel for the elderly involving missions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+mn-lt"/>
                          <a:cs typeface="TH SarabunPSK" pitchFamily="34" charset="-34"/>
                        </a:rPr>
                        <a:t>Strategy on processing, upgrading and disseminating knowledge on the elderly and the national monitoring of implementation of NPE</a:t>
                      </a:r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5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5559"/>
              </p:ext>
            </p:extLst>
          </p:nvPr>
        </p:nvGraphicFramePr>
        <p:xfrm>
          <a:off x="2063556" y="1988840"/>
          <a:ext cx="8127999" cy="1005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Increasing Thai population’s competency to promote growth adequately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Strengthening Economic Security and Social Protection for Thai population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Promoting well-being </a:t>
                      </a:r>
                    </a:p>
                    <a:p>
                      <a:pPr algn="ctr"/>
                      <a:r>
                        <a:rPr lang="en-US" sz="2000" dirty="0" smtClean="0">
                          <a:latin typeface="TH SarabunPSK" pitchFamily="34" charset="-34"/>
                          <a:cs typeface="TH SarabunPSK" pitchFamily="34" charset="-34"/>
                        </a:rPr>
                        <a:t>of Thai family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ลูกศรขึ้น-ลง 8"/>
          <p:cNvSpPr/>
          <p:nvPr/>
        </p:nvSpPr>
        <p:spPr>
          <a:xfrm>
            <a:off x="5666047" y="3045287"/>
            <a:ext cx="788572" cy="1607857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068236" y="3061607"/>
            <a:ext cx="2585407" cy="10450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latin typeface="+mn-lt"/>
              </a:rPr>
              <a:t>(DRAFT) POPULATION </a:t>
            </a:r>
            <a:r>
              <a:rPr lang="en-US" sz="2800" dirty="0">
                <a:latin typeface="+mn-lt"/>
              </a:rPr>
              <a:t>PLAN IN </a:t>
            </a:r>
            <a:br>
              <a:rPr lang="en-US" sz="2800" dirty="0">
                <a:latin typeface="+mn-lt"/>
              </a:rPr>
            </a:br>
            <a:r>
              <a:rPr lang="en-US" sz="2800" dirty="0">
                <a:latin typeface="+mn-lt"/>
              </a:rPr>
              <a:t>20 YEARS LONG-TERM DEVELOPMENT </a:t>
            </a:r>
            <a:endParaRPr lang="en-US" sz="2800" dirty="0" smtClean="0">
              <a:latin typeface="+mn-lt"/>
            </a:endParaRPr>
          </a:p>
          <a:p>
            <a:pPr algn="ctr"/>
            <a:r>
              <a:rPr lang="en-US" sz="2800" dirty="0" smtClean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2015-2034)</a:t>
            </a:r>
            <a:endParaRPr lang="th-TH" sz="2400" dirty="0">
              <a:solidFill>
                <a:srgbClr val="FF0000"/>
              </a:solidFill>
              <a:latin typeface="+mn-lt"/>
              <a:cs typeface="TH SarabunPSK" pitchFamily="34" charset="-34"/>
            </a:endParaRPr>
          </a:p>
        </p:txBody>
      </p:sp>
      <p:sp>
        <p:nvSpPr>
          <p:cNvPr id="9" name="ชื่อเรื่อง 1"/>
          <p:cNvSpPr txBox="1">
            <a:spLocks/>
          </p:cNvSpPr>
          <p:nvPr/>
        </p:nvSpPr>
        <p:spPr>
          <a:xfrm>
            <a:off x="7764237" y="3956858"/>
            <a:ext cx="2914651" cy="6962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rgbClr val="000000"/>
                </a:solidFill>
              </a:rPr>
              <a:t>The 2</a:t>
            </a:r>
            <a:r>
              <a:rPr lang="en-US" sz="1800" baseline="30000" dirty="0">
                <a:solidFill>
                  <a:srgbClr val="000000"/>
                </a:solidFill>
              </a:rPr>
              <a:t>nd</a:t>
            </a:r>
            <a:r>
              <a:rPr lang="en-US" sz="1800" dirty="0">
                <a:solidFill>
                  <a:srgbClr val="000000"/>
                </a:solidFill>
              </a:rPr>
              <a:t> National Plan on the Elderly (2002-2021) </a:t>
            </a:r>
            <a:endParaRPr lang="th-TH" sz="1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29</a:t>
            </a:fld>
            <a:endParaRPr lang="en-US"/>
          </a:p>
        </p:txBody>
      </p:sp>
      <p:pic>
        <p:nvPicPr>
          <p:cNvPr id="10" name="Picture 9" descr="Book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64586" y="3473455"/>
            <a:ext cx="736575" cy="100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061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3</a:t>
            </a:fld>
            <a:endParaRPr lang="en-US"/>
          </a:p>
        </p:txBody>
      </p:sp>
      <p:pic>
        <p:nvPicPr>
          <p:cNvPr id="5122" name="Picture 2" descr="Image result for ผู้สูงอายุ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151068"/>
            <a:ext cx="11696007" cy="65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90699" y="5627716"/>
            <a:ext cx="11407140" cy="997528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en-US" sz="6000" b="1" dirty="0" smtClean="0">
                <a:solidFill>
                  <a:srgbClr val="002060"/>
                </a:solidFill>
              </a:rPr>
              <a:t>Population Ageing in Thailand</a:t>
            </a:r>
          </a:p>
          <a:p>
            <a:pPr marL="0" indent="0" algn="r">
              <a:buNone/>
            </a:pPr>
            <a:endParaRPr lang="en-US" sz="6000" b="1" dirty="0" smtClean="0">
              <a:solidFill>
                <a:srgbClr val="002060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571" y="242589"/>
            <a:ext cx="6043353" cy="117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Outline of Presentation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830708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49000" cy="132556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4900" b="1" dirty="0">
                <a:solidFill>
                  <a:prstClr val="black"/>
                </a:solidFill>
                <a:latin typeface="Calibri"/>
                <a:ea typeface="+mn-ea"/>
                <a:cs typeface="TH SarabunPSK" panose="020B0500040200020003" pitchFamily="34" charset="-34"/>
              </a:rPr>
              <a:t>Future </a:t>
            </a:r>
            <a:r>
              <a:rPr lang="en-US" sz="4900" b="1" dirty="0" smtClean="0">
                <a:solidFill>
                  <a:prstClr val="black"/>
                </a:solidFill>
                <a:latin typeface="Calibri"/>
                <a:ea typeface="+mn-ea"/>
                <a:cs typeface="TH SarabunPSK" panose="020B0500040200020003" pitchFamily="34" charset="-34"/>
              </a:rPr>
              <a:t>Challenges</a:t>
            </a:r>
            <a:endParaRPr lang="th-TH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1730"/>
            <a:ext cx="10913076" cy="4399005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Limitations of Family and Family Support Policy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of Local Authorities in Older Person Affairs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Roles of Private Sector in the Context of Aging Society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Employee Welfare</a:t>
            </a:r>
          </a:p>
          <a:p>
            <a:pPr lvl="1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Promotion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of Aging Marketplace (Industry) to enhance Economic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Vitality</a:t>
            </a:r>
          </a:p>
          <a:p>
            <a:r>
              <a:rPr lang="en-US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Financing Aging Society, especially Pension and Long Term Care Issues</a:t>
            </a:r>
            <a:endParaRPr lang="th-TH" sz="3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3556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9471"/>
            <a:ext cx="10515600" cy="5507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 smtClean="0"/>
              <a:t>Thank you for your attention.</a:t>
            </a:r>
          </a:p>
          <a:p>
            <a:pPr marL="0" indent="0" algn="r">
              <a:buNone/>
            </a:pPr>
            <a:r>
              <a:rPr lang="en-US" i="1" dirty="0" smtClean="0"/>
              <a:t>Contact: worawet@gmail.com</a:t>
            </a:r>
            <a:endParaRPr lang="th-TH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368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984558"/>
              </p:ext>
            </p:extLst>
          </p:nvPr>
        </p:nvGraphicFramePr>
        <p:xfrm>
          <a:off x="1120832" y="2145276"/>
          <a:ext cx="8063346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955964" y="6328052"/>
            <a:ext cx="8370916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>
                <a:cs typeface="TH SarabunPSK" pitchFamily="34" charset="-34"/>
              </a:rPr>
              <a:t>Source: </a:t>
            </a:r>
            <a:r>
              <a:rPr lang="en-US" sz="1100" kern="0" dirty="0">
                <a:cs typeface="TH SarabunPSK" pitchFamily="34" charset="-34"/>
              </a:rPr>
              <a:t>The National Population and Housing Census, National Statistical Office, quoted in TGRI (2012), The Situation of Thai Elderly 2011. </a:t>
            </a:r>
            <a:endParaRPr lang="th-TH" sz="1100" kern="0" dirty="0">
              <a:cs typeface="TH SarabunPSK" pitchFamily="34" charset="-34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8970" y="133005"/>
            <a:ext cx="11481709" cy="16126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Population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Aging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Thailand </a:t>
            </a:r>
          </a:p>
          <a:p>
            <a:pPr algn="ctr"/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proportion of older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population (aged 60+) through last 50 years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7387" y="1980872"/>
            <a:ext cx="515389" cy="38138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9837423" y="5880296"/>
            <a:ext cx="698269" cy="340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th-TH" dirty="0"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34204" y="1590232"/>
            <a:ext cx="872836" cy="340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  <a:r>
              <a:rPr lang="en-US" dirty="0" smtClean="0">
                <a:latin typeface="Calibri" panose="020F0502020204030204" pitchFamily="34" charset="0"/>
                <a:cs typeface="Angsana New" panose="02020603050405020304" pitchFamily="18" charset="-34"/>
              </a:rPr>
              <a:t>.5%</a:t>
            </a:r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326880" y="3472162"/>
            <a:ext cx="1788622" cy="3408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10.78 millions</a:t>
            </a:r>
            <a:endParaRPr lang="th-TH" dirty="0">
              <a:latin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20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ตัวแทนเนื้อหา 2"/>
          <p:cNvSpPr>
            <a:spLocks noGrp="1"/>
          </p:cNvSpPr>
          <p:nvPr>
            <p:ph idx="1"/>
          </p:nvPr>
        </p:nvSpPr>
        <p:spPr>
          <a:xfrm>
            <a:off x="399011" y="236765"/>
            <a:ext cx="11480025" cy="1494064"/>
          </a:xfrm>
        </p:spPr>
        <p:txBody>
          <a:bodyPr>
            <a:noAutofit/>
          </a:bodyPr>
          <a:lstStyle/>
          <a:p>
            <a:pPr marL="0" lvl="0" indent="0" algn="ctr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4400" b="1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Population Aging in </a:t>
            </a:r>
            <a:r>
              <a:rPr lang="en-US" sz="44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Thailand</a:t>
            </a:r>
            <a:endParaRPr lang="en-US" sz="3600" b="1" kern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proportion of the older population aged 60 and over </a:t>
            </a:r>
            <a:r>
              <a:rPr 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 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 from now 13% (9%) </a:t>
            </a:r>
            <a:endParaRPr lang="en-US" sz="2000" kern="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ctr" eaLnBrk="0" hangingPunc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32% (25%) in next three decades</a:t>
            </a:r>
            <a:r>
              <a:rPr 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(unit: 1,000)</a:t>
            </a:r>
            <a:endParaRPr lang="th-TH" sz="3600" b="1" kern="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27051" y="6217103"/>
            <a:ext cx="11233149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1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National Economic and Social Development Board , Population Projection in Thailand: 2010-2040</a:t>
            </a:r>
            <a:endParaRPr lang="th-TH" sz="1100" kern="0" dirty="0">
              <a:solidFill>
                <a:prstClr val="black"/>
              </a:solidFill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03707"/>
              </p:ext>
            </p:extLst>
          </p:nvPr>
        </p:nvGraphicFramePr>
        <p:xfrm>
          <a:off x="947651" y="1733783"/>
          <a:ext cx="10723419" cy="4552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2884515" y="2036618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15.9%</a:t>
            </a:r>
            <a:endParaRPr lang="th-TH" sz="1050" dirty="0"/>
          </a:p>
        </p:txBody>
      </p:sp>
      <p:sp>
        <p:nvSpPr>
          <p:cNvPr id="10" name="Oval 9"/>
          <p:cNvSpPr/>
          <p:nvPr/>
        </p:nvSpPr>
        <p:spPr>
          <a:xfrm>
            <a:off x="2884515" y="3512608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66.0%</a:t>
            </a:r>
            <a:endParaRPr lang="th-TH" sz="1050" dirty="0"/>
          </a:p>
        </p:txBody>
      </p:sp>
      <p:sp>
        <p:nvSpPr>
          <p:cNvPr id="12" name="Oval 11"/>
          <p:cNvSpPr/>
          <p:nvPr/>
        </p:nvSpPr>
        <p:spPr>
          <a:xfrm>
            <a:off x="2884515" y="4988598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18.1%</a:t>
            </a:r>
            <a:endParaRPr lang="th-TH" sz="1050" dirty="0"/>
          </a:p>
        </p:txBody>
      </p:sp>
      <p:sp>
        <p:nvSpPr>
          <p:cNvPr id="13" name="Oval 12"/>
          <p:cNvSpPr/>
          <p:nvPr/>
        </p:nvSpPr>
        <p:spPr>
          <a:xfrm>
            <a:off x="11020366" y="5078172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12.8%</a:t>
            </a:r>
            <a:endParaRPr lang="th-TH" sz="1050" dirty="0"/>
          </a:p>
        </p:txBody>
      </p:sp>
      <p:sp>
        <p:nvSpPr>
          <p:cNvPr id="14" name="Oval 13"/>
          <p:cNvSpPr/>
          <p:nvPr/>
        </p:nvSpPr>
        <p:spPr>
          <a:xfrm>
            <a:off x="11020366" y="3873579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55.1%</a:t>
            </a:r>
            <a:endParaRPr lang="th-TH" sz="1050" dirty="0"/>
          </a:p>
        </p:txBody>
      </p:sp>
      <p:sp>
        <p:nvSpPr>
          <p:cNvPr id="15" name="Oval 14"/>
          <p:cNvSpPr/>
          <p:nvPr/>
        </p:nvSpPr>
        <p:spPr>
          <a:xfrm>
            <a:off x="11020366" y="2373677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32.1%</a:t>
            </a: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2717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itle 1"/>
          <p:cNvSpPr>
            <a:spLocks noGrp="1"/>
          </p:cNvSpPr>
          <p:nvPr>
            <p:ph type="title"/>
          </p:nvPr>
        </p:nvSpPr>
        <p:spPr>
          <a:xfrm>
            <a:off x="624417" y="236763"/>
            <a:ext cx="11189303" cy="1326029"/>
          </a:xfrm>
        </p:spPr>
        <p:txBody>
          <a:bodyPr>
            <a:noAutofit/>
          </a:bodyPr>
          <a:lstStyle/>
          <a:p>
            <a:pPr lvl="0" algn="ctr"/>
            <a:r>
              <a:rPr lang="en-US" b="1" dirty="0">
                <a:solidFill>
                  <a:prstClr val="black"/>
                </a:solidFill>
                <a:latin typeface="+mn-lt"/>
                <a:cs typeface="Angsana New" pitchFamily="18" charset="-34"/>
              </a:rPr>
              <a:t>Population Aging in </a:t>
            </a:r>
            <a:r>
              <a:rPr lang="en-US" b="1" dirty="0" smtClean="0">
                <a:solidFill>
                  <a:prstClr val="black"/>
                </a:solidFill>
                <a:latin typeface="+mn-lt"/>
                <a:cs typeface="Angsana New" pitchFamily="18" charset="-34"/>
              </a:rPr>
              <a:t>Thailand</a:t>
            </a:r>
            <a:r>
              <a:rPr lang="en-US" dirty="0" smtClean="0">
                <a:solidFill>
                  <a:prstClr val="black"/>
                </a:solidFill>
                <a:latin typeface="+mn-lt"/>
                <a:cs typeface="Angsana New" pitchFamily="18" charset="-34"/>
              </a:rPr>
              <a:t> </a:t>
            </a:r>
            <a:br>
              <a:rPr lang="en-US" dirty="0" smtClean="0">
                <a:solidFill>
                  <a:prstClr val="black"/>
                </a:solidFill>
                <a:latin typeface="+mn-lt"/>
                <a:cs typeface="Angsana New" pitchFamily="18" charset="-34"/>
              </a:rPr>
            </a:b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The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number and proportion of the oldest old population (80 and above)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/>
            </a:r>
            <a:br>
              <a:rPr lang="en-US" sz="2000" dirty="0" smtClean="0">
                <a:solidFill>
                  <a:prstClr val="black"/>
                </a:solidFill>
                <a:latin typeface="+mn-lt"/>
              </a:rPr>
            </a:b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will </a:t>
            </a:r>
            <a:r>
              <a:rPr lang="en-US" sz="2000" dirty="0">
                <a:solidFill>
                  <a:prstClr val="black"/>
                </a:solidFill>
                <a:latin typeface="+mn-lt"/>
              </a:rPr>
              <a:t>be  </a:t>
            </a:r>
            <a:r>
              <a:rPr lang="en-US" sz="2000" dirty="0" smtClean="0">
                <a:solidFill>
                  <a:prstClr val="black"/>
                </a:solidFill>
                <a:latin typeface="+mn-lt"/>
              </a:rPr>
              <a:t>increasing.</a:t>
            </a:r>
            <a:r>
              <a:rPr lang="en-US" sz="2000" kern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(unit: 1,000</a:t>
            </a:r>
            <a:r>
              <a:rPr lang="en-US" sz="2000" kern="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th-TH" sz="2000" dirty="0" smtClean="0">
              <a:latin typeface="+mn-lt"/>
              <a:cs typeface="TH SarabunPSK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24417" y="6432562"/>
            <a:ext cx="1084818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1100" b="1" kern="0" dirty="0">
                <a:latin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sz="1100" kern="0" dirty="0">
                <a:latin typeface="Calibri" panose="020F0502020204030204" pitchFamily="34" charset="0"/>
                <a:cs typeface="Calibri" panose="020F0502020204030204" pitchFamily="34" charset="0"/>
              </a:rPr>
              <a:t>National Economic and Social Development Board (NESDB), Population Projection in Thailand: 2010-2040.</a:t>
            </a:r>
            <a:endParaRPr lang="th-TH" sz="1100" b="1" kern="0" dirty="0"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11345" y="1948888"/>
            <a:ext cx="3607723" cy="9791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Thai older persons live longer.</a:t>
            </a:r>
            <a:endParaRPr lang="th-TH" sz="2400" i="1" dirty="0">
              <a:latin typeface="Calibri" panose="020F0502020204030204" pitchFamily="34" charset="0"/>
              <a:cs typeface="TH SarabunPSK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668156"/>
              </p:ext>
            </p:extLst>
          </p:nvPr>
        </p:nvGraphicFramePr>
        <p:xfrm>
          <a:off x="872836" y="1497971"/>
          <a:ext cx="10399222" cy="4793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val 9"/>
          <p:cNvSpPr/>
          <p:nvPr/>
        </p:nvSpPr>
        <p:spPr>
          <a:xfrm>
            <a:off x="2759824" y="4922096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56.7%</a:t>
            </a:r>
            <a:endParaRPr lang="th-TH" sz="1050" dirty="0"/>
          </a:p>
        </p:txBody>
      </p:sp>
      <p:sp>
        <p:nvSpPr>
          <p:cNvPr id="11" name="Oval 10"/>
          <p:cNvSpPr/>
          <p:nvPr/>
        </p:nvSpPr>
        <p:spPr>
          <a:xfrm>
            <a:off x="2759824" y="4549704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29.6%</a:t>
            </a:r>
            <a:endParaRPr lang="th-TH" sz="1050" dirty="0"/>
          </a:p>
        </p:txBody>
      </p:sp>
      <p:sp>
        <p:nvSpPr>
          <p:cNvPr id="12" name="Oval 11"/>
          <p:cNvSpPr/>
          <p:nvPr/>
        </p:nvSpPr>
        <p:spPr>
          <a:xfrm>
            <a:off x="2759824" y="3652005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13.7%</a:t>
            </a:r>
            <a:endParaRPr lang="th-TH" sz="1050" dirty="0"/>
          </a:p>
        </p:txBody>
      </p:sp>
      <p:sp>
        <p:nvSpPr>
          <p:cNvPr id="13" name="Oval 12"/>
          <p:cNvSpPr/>
          <p:nvPr/>
        </p:nvSpPr>
        <p:spPr>
          <a:xfrm>
            <a:off x="10589028" y="2033794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19.1%</a:t>
            </a:r>
            <a:endParaRPr lang="th-TH" sz="1050" dirty="0"/>
          </a:p>
        </p:txBody>
      </p:sp>
      <p:sp>
        <p:nvSpPr>
          <p:cNvPr id="14" name="Oval 13"/>
          <p:cNvSpPr/>
          <p:nvPr/>
        </p:nvSpPr>
        <p:spPr>
          <a:xfrm>
            <a:off x="10613966" y="3230308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37.2%</a:t>
            </a:r>
            <a:endParaRPr lang="th-TH" sz="1050" dirty="0"/>
          </a:p>
        </p:txBody>
      </p:sp>
      <p:sp>
        <p:nvSpPr>
          <p:cNvPr id="15" name="Oval 14"/>
          <p:cNvSpPr/>
          <p:nvPr/>
        </p:nvSpPr>
        <p:spPr>
          <a:xfrm>
            <a:off x="10613966" y="4526285"/>
            <a:ext cx="739834" cy="307572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43.7%</a:t>
            </a:r>
            <a:endParaRPr lang="th-TH" sz="1050" dirty="0"/>
          </a:p>
        </p:txBody>
      </p:sp>
    </p:spTree>
    <p:extLst>
      <p:ext uri="{BB962C8B-B14F-4D97-AF65-F5344CB8AC3E}">
        <p14:creationId xmlns:p14="http://schemas.microsoft.com/office/powerpoint/2010/main" val="28229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itle 1"/>
          <p:cNvSpPr>
            <a:spLocks noGrp="1"/>
          </p:cNvSpPr>
          <p:nvPr>
            <p:ph type="title"/>
          </p:nvPr>
        </p:nvSpPr>
        <p:spPr>
          <a:xfrm>
            <a:off x="431800" y="413266"/>
            <a:ext cx="11328400" cy="1374713"/>
          </a:xfrm>
        </p:spPr>
        <p:txBody>
          <a:bodyPr>
            <a:normAutofit fontScale="90000"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4800" b="1" dirty="0">
                <a:solidFill>
                  <a:prstClr val="black"/>
                </a:solidFill>
                <a:latin typeface="+mn-lt"/>
                <a:cs typeface="BrowalliaUPC" pitchFamily="34" charset="-34"/>
              </a:rPr>
              <a:t>Population Aging in Thailand  </a:t>
            </a:r>
            <a:r>
              <a:rPr lang="en-US" sz="4800" b="1" dirty="0" smtClean="0">
                <a:solidFill>
                  <a:prstClr val="black"/>
                </a:solidFill>
                <a:latin typeface="+mn-lt"/>
                <a:cs typeface="BrowalliaUPC" pitchFamily="34" charset="-34"/>
              </a:rPr>
              <a:t/>
            </a:r>
            <a:br>
              <a:rPr lang="en-US" sz="4800" b="1" dirty="0" smtClean="0">
                <a:solidFill>
                  <a:prstClr val="black"/>
                </a:solidFill>
                <a:latin typeface="+mn-lt"/>
                <a:cs typeface="BrowalliaUPC" pitchFamily="34" charset="-34"/>
              </a:rPr>
            </a:br>
            <a:r>
              <a:rPr lang="en-US" sz="3100" dirty="0" smtClean="0">
                <a:solidFill>
                  <a:prstClr val="black"/>
                </a:solidFill>
                <a:latin typeface="+mn-lt"/>
                <a:cs typeface="BrowalliaUPC" pitchFamily="34" charset="-34"/>
              </a:rPr>
              <a:t>Continuous </a:t>
            </a:r>
            <a:r>
              <a:rPr lang="en-US" sz="3100" dirty="0">
                <a:solidFill>
                  <a:prstClr val="black"/>
                </a:solidFill>
                <a:latin typeface="+mn-lt"/>
                <a:cs typeface="BrowalliaUPC" pitchFamily="34" charset="-34"/>
              </a:rPr>
              <a:t>Decrease of Potential Support Ratio (Number of the Working Population per One Elderly)  from 5 in 2010 to smaller than 2 in 2040</a:t>
            </a:r>
            <a:endParaRPr lang="th-TH" sz="2200" b="0" dirty="0" smtClean="0">
              <a:latin typeface="+mn-lt"/>
              <a:cs typeface="TH SarabunPSK" pitchFamily="34" charset="-34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431800" y="6236618"/>
            <a:ext cx="11328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b="1" kern="0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Data Source: </a:t>
            </a:r>
            <a:r>
              <a:rPr lang="en-US" kern="0" dirty="0">
                <a:solidFill>
                  <a:srgbClr val="660033"/>
                </a:solidFill>
                <a:latin typeface="TH SarabunPSK" pitchFamily="34" charset="-34"/>
                <a:cs typeface="TH SarabunPSK" pitchFamily="34" charset="-34"/>
              </a:rPr>
              <a:t>National Economic and Social Development Board , Population Projection in Thailand: 2010-2040, calculated by the author.</a:t>
            </a:r>
            <a:endParaRPr lang="th-TH" kern="0" dirty="0">
              <a:solidFill>
                <a:srgbClr val="660033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15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297777"/>
              </p:ext>
            </p:extLst>
          </p:nvPr>
        </p:nvGraphicFramePr>
        <p:xfrm>
          <a:off x="1653252" y="1842267"/>
          <a:ext cx="8669364" cy="43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749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ตัวแทนเนื้อหา 2"/>
          <p:cNvSpPr>
            <a:spLocks noGrp="1"/>
          </p:cNvSpPr>
          <p:nvPr>
            <p:ph idx="1"/>
          </p:nvPr>
        </p:nvSpPr>
        <p:spPr>
          <a:xfrm>
            <a:off x="781050" y="195943"/>
            <a:ext cx="10515600" cy="12437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prstClr val="black"/>
                </a:solidFill>
                <a:ea typeface="+mj-ea"/>
                <a:cs typeface="BrowalliaUPC" pitchFamily="34" charset="-34"/>
              </a:rPr>
              <a:t>Population Ageing in Thailand:</a:t>
            </a:r>
            <a:r>
              <a:rPr lang="en-US" sz="4800" dirty="0">
                <a:solidFill>
                  <a:prstClr val="black"/>
                </a:solidFill>
                <a:ea typeface="+mj-ea"/>
                <a:cs typeface="BrowalliaUPC" pitchFamily="34" charset="-34"/>
              </a:rPr>
              <a:t> </a:t>
            </a:r>
            <a:endParaRPr lang="en-US" sz="4800" dirty="0" smtClean="0">
              <a:solidFill>
                <a:prstClr val="black"/>
              </a:solidFill>
              <a:ea typeface="+mj-ea"/>
              <a:cs typeface="BrowalliaUPC" pitchFamily="34" charset="-34"/>
            </a:endParaRPr>
          </a:p>
          <a:p>
            <a:pPr marL="0" indent="0">
              <a:buNone/>
            </a:pPr>
            <a:r>
              <a:rPr lang="en-US" dirty="0" smtClean="0">
                <a:solidFill>
                  <a:prstClr val="black"/>
                </a:solidFill>
                <a:ea typeface="+mj-ea"/>
                <a:cs typeface="BrowalliaUPC" pitchFamily="34" charset="-34"/>
              </a:rPr>
              <a:t>Fertility </a:t>
            </a:r>
            <a:r>
              <a:rPr lang="en-US" dirty="0">
                <a:solidFill>
                  <a:prstClr val="black"/>
                </a:solidFill>
                <a:ea typeface="+mj-ea"/>
                <a:cs typeface="BrowalliaUPC" pitchFamily="34" charset="-34"/>
              </a:rPr>
              <a:t>Decline  (TFR) after </a:t>
            </a:r>
            <a:r>
              <a:rPr lang="en-US" dirty="0" smtClean="0">
                <a:solidFill>
                  <a:prstClr val="black"/>
                </a:solidFill>
                <a:ea typeface="+mj-ea"/>
                <a:cs typeface="BrowalliaUPC" pitchFamily="34" charset="-34"/>
              </a:rPr>
              <a:t>1970s. Thai society has fewer children.</a:t>
            </a:r>
            <a:endParaRPr lang="th-TH" sz="4800" b="1" dirty="0" smtClean="0">
              <a:cs typeface="TH SarabunPSK" pitchFamily="34" charset="-34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527051" y="6165850"/>
            <a:ext cx="9755793" cy="58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 smtClean="0">
                <a:solidFill>
                  <a:prstClr val="black"/>
                </a:solidFill>
                <a:latin typeface="+mj-lt"/>
                <a:cs typeface="TH SarabunPSK" pitchFamily="34" charset="-34"/>
              </a:rPr>
              <a:t>Source:  </a:t>
            </a:r>
            <a:r>
              <a:rPr lang="en-US" sz="1200" kern="0" dirty="0">
                <a:solidFill>
                  <a:prstClr val="black"/>
                </a:solidFill>
                <a:latin typeface="+mj-lt"/>
                <a:cs typeface="TH SarabunPSK" pitchFamily="34" charset="-34"/>
              </a:rPr>
              <a:t>TGRI (2012), The Situation of Thai Elderly 2011 and National Economic and Social Development Board, Population Projection in Thailand: 2010-2040</a:t>
            </a:r>
            <a:endParaRPr lang="th-TH" sz="1200" kern="0" dirty="0">
              <a:solidFill>
                <a:prstClr val="black"/>
              </a:solidFill>
              <a:latin typeface="+mj-lt"/>
              <a:cs typeface="TH SarabunPSK" pitchFamily="34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286573"/>
              </p:ext>
            </p:extLst>
          </p:nvPr>
        </p:nvGraphicFramePr>
        <p:xfrm>
          <a:off x="639734" y="1604465"/>
          <a:ext cx="8669364" cy="458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Image result for สาวไทยแก้มแด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86" y="2061556"/>
            <a:ext cx="2637394" cy="17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สาวไทยแก้มแด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8786" y="3984901"/>
            <a:ext cx="2637394" cy="17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2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97CAA-BA35-4694-BA63-C73B6AC27D31}" type="slidenum">
              <a:rPr lang="en-US" smtClean="0"/>
              <a:t>9</a:t>
            </a:fld>
            <a:endParaRPr lang="en-US"/>
          </a:p>
        </p:txBody>
      </p:sp>
      <p:pic>
        <p:nvPicPr>
          <p:cNvPr id="5122" name="Picture 2" descr="Image result for ผู้สูงอายุ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69" y="151068"/>
            <a:ext cx="11696007" cy="657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7571" y="5910348"/>
            <a:ext cx="11571316" cy="7148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5000" b="1" dirty="0" smtClean="0">
                <a:solidFill>
                  <a:srgbClr val="002060"/>
                </a:solidFill>
              </a:rPr>
              <a:t>2.Situation </a:t>
            </a:r>
            <a:r>
              <a:rPr lang="en-US" sz="5000" b="1" dirty="0">
                <a:solidFill>
                  <a:srgbClr val="002060"/>
                </a:solidFill>
              </a:rPr>
              <a:t>of Older Population in </a:t>
            </a:r>
            <a:r>
              <a:rPr lang="en-US" sz="5000" b="1" dirty="0" smtClean="0">
                <a:solidFill>
                  <a:srgbClr val="002060"/>
                </a:solidFill>
              </a:rPr>
              <a:t>Thailand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7571" y="242589"/>
            <a:ext cx="6043353" cy="117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/>
              <a:t>Outline of Presentation</a:t>
            </a:r>
            <a:endParaRPr lang="th-TH" sz="4800" b="1" dirty="0"/>
          </a:p>
        </p:txBody>
      </p:sp>
    </p:spTree>
    <p:extLst>
      <p:ext uri="{BB962C8B-B14F-4D97-AF65-F5344CB8AC3E}">
        <p14:creationId xmlns:p14="http://schemas.microsoft.com/office/powerpoint/2010/main" val="3535890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1137</TotalTime>
  <Words>2091</Words>
  <Application>Microsoft Office PowerPoint</Application>
  <PresentationFormat>ユーザー設定</PresentationFormat>
  <Paragraphs>519</Paragraphs>
  <Slides>31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5" baseType="lpstr">
      <vt:lpstr>Arial</vt:lpstr>
      <vt:lpstr>ＭＳ Ｐゴシック</vt:lpstr>
      <vt:lpstr>游ゴシック</vt:lpstr>
      <vt:lpstr>MS Mincho</vt:lpstr>
      <vt:lpstr>Courier New</vt:lpstr>
      <vt:lpstr>Angsana New</vt:lpstr>
      <vt:lpstr>Times New Roman</vt:lpstr>
      <vt:lpstr>Wingdings</vt:lpstr>
      <vt:lpstr>Cordia New</vt:lpstr>
      <vt:lpstr>TH SarabunPSK</vt:lpstr>
      <vt:lpstr>Calibri</vt:lpstr>
      <vt:lpstr>BrowalliaUPC</vt:lpstr>
      <vt:lpstr>Calibri Light</vt:lpstr>
      <vt:lpstr>Office Theme</vt:lpstr>
      <vt:lpstr>Population Ageing and Policy Responses  in Thailand              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Population Aging in Thailand  The number and proportion of the oldest old population (80 and above)  will be  increasing. (unit: 1,000)</vt:lpstr>
      <vt:lpstr>Population Aging in Thailand   Continuous Decrease of Potential Support Ratio (Number of the Working Population per One Elderly)  from 5 in 2010 to smaller than 2 in 2040</vt:lpstr>
      <vt:lpstr>PowerPoint プレゼンテーション</vt:lpstr>
      <vt:lpstr>PowerPoint プレゼンテーション</vt:lpstr>
      <vt:lpstr>Decrease of Mean Number of  Living Children by Age of Older Persons </vt:lpstr>
      <vt:lpstr>Living Arrangements of Older Persons  (% older persons aged 60 years and older)</vt:lpstr>
      <vt:lpstr>Old-age Financial Security:  Sources and Main Source of Income of Older Population in Thailand (%) </vt:lpstr>
      <vt:lpstr>PowerPoint プレゼンテーション</vt:lpstr>
      <vt:lpstr>PowerPoint プレゼンテーション</vt:lpstr>
      <vt:lpstr>Main providers of assistance with daily living activities (% of persons 60 and older who have assistance for daily activities)</vt:lpstr>
      <vt:lpstr>PowerPoint プレゼンテーション</vt:lpstr>
      <vt:lpstr>Policy Responses</vt:lpstr>
      <vt:lpstr>The 2nd National Plan on the Elderly (2002-2021)</vt:lpstr>
      <vt:lpstr>Public Pension Schemes</vt:lpstr>
      <vt:lpstr>Entire Picture of Current Public Pension Schemes  in Thailand </vt:lpstr>
      <vt:lpstr>PowerPoint プレゼンテーション</vt:lpstr>
      <vt:lpstr>Community-based Integrated Older Persons’ Long Term Care System</vt:lpstr>
      <vt:lpstr>PowerPoint プレゼンテーション</vt:lpstr>
      <vt:lpstr>Retirement Age in Thailand</vt:lpstr>
      <vt:lpstr>Proposal from National Reform Assembly February 2015</vt:lpstr>
      <vt:lpstr>Strategic Plan for  Promoting Older Population’s Works</vt:lpstr>
      <vt:lpstr>Cabinet Resolution towards Ageing Society @ November 8, 2016</vt:lpstr>
      <vt:lpstr>PowerPoint プレゼンテーション</vt:lpstr>
      <vt:lpstr>Future Challenges: How to align all related plans together?</vt:lpstr>
      <vt:lpstr>Future Challenges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FJ-USER</cp:lastModifiedBy>
  <cp:revision>122</cp:revision>
  <cp:lastPrinted>2016-04-26T05:42:18Z</cp:lastPrinted>
  <dcterms:created xsi:type="dcterms:W3CDTF">2016-04-25T20:16:13Z</dcterms:created>
  <dcterms:modified xsi:type="dcterms:W3CDTF">2017-02-24T02:51:09Z</dcterms:modified>
</cp:coreProperties>
</file>